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26"/>
  </p:notesMasterIdLst>
  <p:handoutMasterIdLst>
    <p:handoutMasterId r:id="rId27"/>
  </p:handoutMasterIdLst>
  <p:sldIdLst>
    <p:sldId id="256" r:id="rId2"/>
    <p:sldId id="507" r:id="rId3"/>
    <p:sldId id="510" r:id="rId4"/>
    <p:sldId id="511" r:id="rId5"/>
    <p:sldId id="512" r:id="rId6"/>
    <p:sldId id="513" r:id="rId7"/>
    <p:sldId id="514" r:id="rId8"/>
    <p:sldId id="515" r:id="rId9"/>
    <p:sldId id="516" r:id="rId10"/>
    <p:sldId id="524" r:id="rId11"/>
    <p:sldId id="517" r:id="rId12"/>
    <p:sldId id="525" r:id="rId13"/>
    <p:sldId id="526" r:id="rId14"/>
    <p:sldId id="527" r:id="rId15"/>
    <p:sldId id="528" r:id="rId16"/>
    <p:sldId id="529" r:id="rId17"/>
    <p:sldId id="530" r:id="rId18"/>
    <p:sldId id="518" r:id="rId19"/>
    <p:sldId id="523" r:id="rId20"/>
    <p:sldId id="519" r:id="rId21"/>
    <p:sldId id="520" r:id="rId22"/>
    <p:sldId id="522" r:id="rId23"/>
    <p:sldId id="521" r:id="rId24"/>
    <p:sldId id="508" r:id="rId25"/>
  </p:sldIdLst>
  <p:sldSz cx="9144000" cy="6858000" type="screen4x3"/>
  <p:notesSz cx="6742113" cy="9906000"/>
  <p:defaultTex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20">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EAEAEA"/>
    <a:srgbClr val="99FFCC"/>
    <a:srgbClr val="CCFFCC"/>
    <a:srgbClr val="FFFF66"/>
    <a:srgbClr val="FF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5046D-C295-49E8-B6CE-4654E1022E29}" v="287" dt="2021-05-22T20:27:59.354"/>
    <p1510:client id="{1A6436E2-F1E6-D577-0C19-A7E221B04A80}" v="94" dt="2021-05-22T18:36:52.122"/>
    <p1510:client id="{1C6FA058-B6C7-6612-CBC3-326CCAB23D77}" v="2" dt="2021-05-22T20:32:24.401"/>
    <p1510:client id="{1FAE909A-9CB6-7320-6EE2-20BFDBF18A0B}" v="49" dt="2021-05-21T21:51:17.977"/>
    <p1510:client id="{79DB331B-5B4C-97F8-DF74-4C411D5D54FA}" v="5" dt="2021-05-22T20:40:53.483"/>
    <p1510:client id="{82B02155-6435-5D61-88F6-6B730EF3B11F}" v="289" dt="2021-05-22T15:35:48.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599" autoAdjust="0"/>
  </p:normalViewPr>
  <p:slideViewPr>
    <p:cSldViewPr>
      <p:cViewPr varScale="1">
        <p:scale>
          <a:sx n="81" d="100"/>
          <a:sy n="81" d="100"/>
        </p:scale>
        <p:origin x="1498" y="53"/>
      </p:cViewPr>
      <p:guideLst>
        <p:guide orient="horz" pos="2160"/>
        <p:guide pos="2880"/>
      </p:guideLst>
    </p:cSldViewPr>
  </p:slideViewPr>
  <p:outlineViewPr>
    <p:cViewPr>
      <p:scale>
        <a:sx n="25" d="100"/>
        <a:sy n="25" d="100"/>
      </p:scale>
      <p:origin x="0" y="-762"/>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900" y="-60"/>
      </p:cViewPr>
      <p:guideLst>
        <p:guide orient="horz" pos="3120"/>
        <p:guide pos="21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solidFill>
                  <a:srgbClr val="00B050"/>
                </a:solidFill>
              </a:rPr>
              <a:t>US$ Trillion</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Folha1!$B$1</c:f>
              <c:strCache>
                <c:ptCount val="1"/>
                <c:pt idx="0">
                  <c:v>US$ Trillion</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Folha1!$A$2:$A$3</c:f>
              <c:strCache>
                <c:ptCount val="2"/>
                <c:pt idx="0">
                  <c:v>Bitcoin</c:v>
                </c:pt>
                <c:pt idx="1">
                  <c:v>Baking Market</c:v>
                </c:pt>
              </c:strCache>
            </c:strRef>
          </c:cat>
          <c:val>
            <c:numRef>
              <c:f>Folha1!$B$2:$B$3</c:f>
              <c:numCache>
                <c:formatCode>General</c:formatCode>
                <c:ptCount val="2"/>
                <c:pt idx="0">
                  <c:v>0.81469999999999998</c:v>
                </c:pt>
                <c:pt idx="1">
                  <c:v>8.9</c:v>
                </c:pt>
              </c:numCache>
            </c:numRef>
          </c:val>
          <c:extLst>
            <c:ext xmlns:c16="http://schemas.microsoft.com/office/drawing/2014/chart" uri="{C3380CC4-5D6E-409C-BE32-E72D297353CC}">
              <c16:uniqueId val="{00000000-F6A1-4111-956E-A4C98B10F756}"/>
            </c:ext>
          </c:extLst>
        </c:ser>
        <c:dLbls>
          <c:dLblPos val="outEnd"/>
          <c:showLegendKey val="0"/>
          <c:showVal val="1"/>
          <c:showCatName val="0"/>
          <c:showSerName val="0"/>
          <c:showPercent val="0"/>
          <c:showBubbleSize val="0"/>
        </c:dLbls>
        <c:gapWidth val="444"/>
        <c:overlap val="-90"/>
        <c:axId val="734221120"/>
        <c:axId val="734216128"/>
      </c:barChart>
      <c:catAx>
        <c:axId val="7342211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734216128"/>
        <c:crosses val="autoZero"/>
        <c:auto val="1"/>
        <c:lblAlgn val="ctr"/>
        <c:lblOffset val="100"/>
        <c:noMultiLvlLbl val="0"/>
      </c:catAx>
      <c:valAx>
        <c:axId val="734216128"/>
        <c:scaling>
          <c:orientation val="minMax"/>
        </c:scaling>
        <c:delete val="1"/>
        <c:axPos val="l"/>
        <c:numFmt formatCode="General" sourceLinked="1"/>
        <c:majorTickMark val="none"/>
        <c:minorTickMark val="none"/>
        <c:tickLblPos val="nextTo"/>
        <c:crossAx val="7342211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21000" cy="495300"/>
          </a:xfrm>
          <a:prstGeom prst="rect">
            <a:avLst/>
          </a:prstGeom>
          <a:noFill/>
          <a:ln w="19050">
            <a:noFill/>
            <a:miter lim="800000"/>
            <a:headEnd/>
            <a:tailEnd/>
          </a:ln>
          <a:effectLst/>
        </p:spPr>
        <p:txBody>
          <a:bodyPr vert="horz" wrap="none" lIns="91440" tIns="45720" rIns="91440" bIns="45720" numCol="1" anchor="ctr" anchorCtr="0" compatLnSpc="1">
            <a:prstTxWarp prst="textNoShape">
              <a:avLst/>
            </a:prstTxWarp>
          </a:bodyPr>
          <a:lstStyle>
            <a:lvl1pPr>
              <a:defRPr sz="1200"/>
            </a:lvl1pPr>
          </a:lstStyle>
          <a:p>
            <a:pPr>
              <a:defRPr/>
            </a:pPr>
            <a:endParaRPr lang="pt-PT"/>
          </a:p>
        </p:txBody>
      </p:sp>
      <p:sp>
        <p:nvSpPr>
          <p:cNvPr id="12291" name="Rectangle 3"/>
          <p:cNvSpPr>
            <a:spLocks noGrp="1" noChangeArrowheads="1"/>
          </p:cNvSpPr>
          <p:nvPr>
            <p:ph type="dt" sz="quarter" idx="1"/>
          </p:nvPr>
        </p:nvSpPr>
        <p:spPr bwMode="auto">
          <a:xfrm>
            <a:off x="3821113" y="0"/>
            <a:ext cx="2921000" cy="495300"/>
          </a:xfrm>
          <a:prstGeom prst="rect">
            <a:avLst/>
          </a:prstGeom>
          <a:noFill/>
          <a:ln w="19050">
            <a:noFill/>
            <a:miter lim="800000"/>
            <a:headEnd/>
            <a:tailEnd/>
          </a:ln>
          <a:effectLst/>
        </p:spPr>
        <p:txBody>
          <a:bodyPr vert="horz" wrap="none" lIns="91440" tIns="45720" rIns="91440" bIns="45720" numCol="1" anchor="ctr" anchorCtr="0" compatLnSpc="1">
            <a:prstTxWarp prst="textNoShape">
              <a:avLst/>
            </a:prstTxWarp>
          </a:bodyPr>
          <a:lstStyle>
            <a:lvl1pPr algn="r">
              <a:defRPr sz="1200"/>
            </a:lvl1pPr>
          </a:lstStyle>
          <a:p>
            <a:pPr>
              <a:defRPr/>
            </a:pPr>
            <a:endParaRPr lang="pt-PT"/>
          </a:p>
        </p:txBody>
      </p:sp>
      <p:sp>
        <p:nvSpPr>
          <p:cNvPr id="12292" name="Rectangle 4"/>
          <p:cNvSpPr>
            <a:spLocks noGrp="1" noChangeArrowheads="1"/>
          </p:cNvSpPr>
          <p:nvPr>
            <p:ph type="ftr" sz="quarter" idx="2"/>
          </p:nvPr>
        </p:nvSpPr>
        <p:spPr bwMode="auto">
          <a:xfrm>
            <a:off x="0" y="9410700"/>
            <a:ext cx="2921000" cy="495300"/>
          </a:xfrm>
          <a:prstGeom prst="rect">
            <a:avLst/>
          </a:prstGeom>
          <a:noFill/>
          <a:ln w="19050">
            <a:noFill/>
            <a:miter lim="800000"/>
            <a:headEnd/>
            <a:tailEnd/>
          </a:ln>
          <a:effectLst/>
        </p:spPr>
        <p:txBody>
          <a:bodyPr vert="horz" wrap="none" lIns="91440" tIns="45720" rIns="91440" bIns="45720" numCol="1" anchor="b" anchorCtr="0" compatLnSpc="1">
            <a:prstTxWarp prst="textNoShape">
              <a:avLst/>
            </a:prstTxWarp>
          </a:bodyPr>
          <a:lstStyle>
            <a:lvl1pPr>
              <a:defRPr sz="1200"/>
            </a:lvl1pPr>
          </a:lstStyle>
          <a:p>
            <a:pPr>
              <a:defRPr/>
            </a:pPr>
            <a:endParaRPr lang="pt-PT"/>
          </a:p>
        </p:txBody>
      </p:sp>
      <p:sp>
        <p:nvSpPr>
          <p:cNvPr id="12293" name="Rectangle 5"/>
          <p:cNvSpPr>
            <a:spLocks noGrp="1" noChangeArrowheads="1"/>
          </p:cNvSpPr>
          <p:nvPr>
            <p:ph type="sldNum" sz="quarter" idx="3"/>
          </p:nvPr>
        </p:nvSpPr>
        <p:spPr bwMode="auto">
          <a:xfrm>
            <a:off x="3821113" y="9410700"/>
            <a:ext cx="2921000" cy="495300"/>
          </a:xfrm>
          <a:prstGeom prst="rect">
            <a:avLst/>
          </a:prstGeom>
          <a:noFill/>
          <a:ln w="19050">
            <a:noFill/>
            <a:miter lim="800000"/>
            <a:headEnd/>
            <a:tailEnd/>
          </a:ln>
          <a:effectLst/>
        </p:spPr>
        <p:txBody>
          <a:bodyPr vert="horz" wrap="none" lIns="91440" tIns="45720" rIns="91440" bIns="45720" numCol="1" anchor="b" anchorCtr="0" compatLnSpc="1">
            <a:prstTxWarp prst="textNoShape">
              <a:avLst/>
            </a:prstTxWarp>
          </a:bodyPr>
          <a:lstStyle>
            <a:lvl1pPr algn="r">
              <a:defRPr sz="1200"/>
            </a:lvl1pPr>
          </a:lstStyle>
          <a:p>
            <a:fld id="{C4D34BBC-AE3F-449A-8FD0-7E5A78C4157B}" type="slidenum">
              <a:rPr lang="pt-PT" altLang="pt-PT"/>
              <a:pPr/>
              <a:t>‹#›</a:t>
            </a:fld>
            <a:endParaRPr lang="pt-PT" altLang="pt-P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21000"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pt-PT"/>
          </a:p>
        </p:txBody>
      </p:sp>
      <p:sp>
        <p:nvSpPr>
          <p:cNvPr id="4099" name="Rectangle 3"/>
          <p:cNvSpPr>
            <a:spLocks noGrp="1" noChangeArrowheads="1"/>
          </p:cNvSpPr>
          <p:nvPr>
            <p:ph type="dt" idx="1"/>
          </p:nvPr>
        </p:nvSpPr>
        <p:spPr bwMode="auto">
          <a:xfrm>
            <a:off x="3821113" y="0"/>
            <a:ext cx="2921000"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pt-PT"/>
          </a:p>
        </p:txBody>
      </p:sp>
      <p:sp>
        <p:nvSpPr>
          <p:cNvPr id="20484" name="Rectangle 4"/>
          <p:cNvSpPr>
            <a:spLocks noGrp="1" noRot="1" noChangeAspect="1" noChangeArrowheads="1" noTextEdit="1"/>
          </p:cNvSpPr>
          <p:nvPr>
            <p:ph type="sldImg" idx="2"/>
          </p:nvPr>
        </p:nvSpPr>
        <p:spPr bwMode="auto">
          <a:xfrm>
            <a:off x="895350" y="742950"/>
            <a:ext cx="4953000" cy="3714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898525" y="4705350"/>
            <a:ext cx="4945063" cy="44577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PT" noProof="0"/>
              <a:t>Faça clique para editar o estilo do título do modelo global</a:t>
            </a:r>
          </a:p>
          <a:p>
            <a:pPr lvl="1"/>
            <a:r>
              <a:rPr lang="pt-PT" noProof="0"/>
              <a:t>Segundo nível</a:t>
            </a:r>
          </a:p>
          <a:p>
            <a:pPr lvl="2"/>
            <a:r>
              <a:rPr lang="pt-PT" noProof="0"/>
              <a:t>Terceiro nível</a:t>
            </a:r>
          </a:p>
          <a:p>
            <a:pPr lvl="3"/>
            <a:r>
              <a:rPr lang="pt-PT" noProof="0"/>
              <a:t>Quarto nível</a:t>
            </a:r>
          </a:p>
          <a:p>
            <a:pPr lvl="4"/>
            <a:r>
              <a:rPr lang="pt-PT" noProof="0"/>
              <a:t>Quinto nível</a:t>
            </a:r>
          </a:p>
        </p:txBody>
      </p:sp>
      <p:sp>
        <p:nvSpPr>
          <p:cNvPr id="4102" name="Rectangle 6"/>
          <p:cNvSpPr>
            <a:spLocks noGrp="1" noChangeArrowheads="1"/>
          </p:cNvSpPr>
          <p:nvPr>
            <p:ph type="ftr" sz="quarter" idx="4"/>
          </p:nvPr>
        </p:nvSpPr>
        <p:spPr bwMode="auto">
          <a:xfrm>
            <a:off x="0" y="9410700"/>
            <a:ext cx="2921000"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pt-PT"/>
          </a:p>
        </p:txBody>
      </p:sp>
      <p:sp>
        <p:nvSpPr>
          <p:cNvPr id="4103" name="Rectangle 7"/>
          <p:cNvSpPr>
            <a:spLocks noGrp="1" noChangeArrowheads="1"/>
          </p:cNvSpPr>
          <p:nvPr>
            <p:ph type="sldNum" sz="quarter" idx="5"/>
          </p:nvPr>
        </p:nvSpPr>
        <p:spPr bwMode="auto">
          <a:xfrm>
            <a:off x="3821113" y="9410700"/>
            <a:ext cx="2921000"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209D946-B460-418D-AA78-85544F52A271}" type="slidenum">
              <a:rPr lang="pt-PT" altLang="pt-PT"/>
              <a:pPr/>
              <a:t>‹#›</a:t>
            </a:fld>
            <a:endParaRPr lang="pt-PT" altLang="pt-P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1D95CF1-1793-4F7B-B6A1-EF781859DC63}" type="slidenum">
              <a:rPr lang="pt-PT" altLang="pt-PT" sz="1200"/>
              <a:pPr/>
              <a:t>1</a:t>
            </a:fld>
            <a:endParaRPr lang="pt-PT" altLang="pt-PT" sz="1200"/>
          </a:p>
        </p:txBody>
      </p:sp>
      <p:sp>
        <p:nvSpPr>
          <p:cNvPr id="21507" name="Rectangle 2"/>
          <p:cNvSpPr>
            <a:spLocks noGrp="1" noRot="1" noChangeAspect="1" noChangeArrowheads="1" noTextEdit="1"/>
          </p:cNvSpPr>
          <p:nvPr>
            <p:ph type="sldImg"/>
          </p:nvPr>
        </p:nvSpPr>
        <p:spPr>
          <a:xfrm>
            <a:off x="895350" y="742950"/>
            <a:ext cx="4953000" cy="3714750"/>
          </a:xfrm>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pt-P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Marcador de Posição da Imagem do Diapositivo 1"/>
          <p:cNvSpPr>
            <a:spLocks noGrp="1" noRot="1" noChangeAspect="1" noTextEdit="1"/>
          </p:cNvSpPr>
          <p:nvPr>
            <p:ph type="sldImg"/>
          </p:nvPr>
        </p:nvSpPr>
        <p:spPr>
          <a:xfrm>
            <a:off x="895350" y="742950"/>
            <a:ext cx="4953000" cy="3714750"/>
          </a:xfrm>
          <a:ln/>
        </p:spPr>
      </p:sp>
      <p:sp>
        <p:nvSpPr>
          <p:cNvPr id="22531" name="Marcador de Posição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PT" altLang="pt-PT"/>
          </a:p>
        </p:txBody>
      </p:sp>
      <p:sp>
        <p:nvSpPr>
          <p:cNvPr id="22532" name="Marcador de Posição do Número do Diapositivo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1543FF3-DFC7-4D18-8EDE-6370EED82ECC}" type="slidenum">
              <a:rPr lang="pt-PT" altLang="pt-PT" sz="1200"/>
              <a:pPr/>
              <a:t>3</a:t>
            </a:fld>
            <a:endParaRPr lang="pt-PT" altLang="pt-PT"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Marcador de Posição da Imagem do Diapositivo 1"/>
          <p:cNvSpPr>
            <a:spLocks noGrp="1" noRot="1" noChangeAspect="1" noTextEdit="1"/>
          </p:cNvSpPr>
          <p:nvPr>
            <p:ph type="sldImg"/>
          </p:nvPr>
        </p:nvSpPr>
        <p:spPr>
          <a:xfrm>
            <a:off x="895350" y="742950"/>
            <a:ext cx="4953000" cy="3714750"/>
          </a:xfrm>
          <a:ln/>
        </p:spPr>
      </p:sp>
      <p:sp>
        <p:nvSpPr>
          <p:cNvPr id="23555" name="Marcador de Posição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PT" altLang="pt-PT"/>
          </a:p>
        </p:txBody>
      </p:sp>
      <p:sp>
        <p:nvSpPr>
          <p:cNvPr id="23556" name="Marcador de Posição do Número do Diapositivo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6C8B324-5C9E-4E16-BB2F-4E55B2B3F2AE}" type="slidenum">
              <a:rPr lang="pt-PT" altLang="pt-PT" sz="1200"/>
              <a:pPr/>
              <a:t>25</a:t>
            </a:fld>
            <a:endParaRPr lang="pt-PT" altLang="pt-PT"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pt-PT"/>
          </a:p>
        </p:txBody>
      </p:sp>
      <p:sp>
        <p:nvSpPr>
          <p:cNvPr id="4" name="Slide Number Placeholder 3"/>
          <p:cNvSpPr>
            <a:spLocks noGrp="1" noChangeArrowheads="1"/>
          </p:cNvSpPr>
          <p:nvPr>
            <p:ph type="sldNum" sz="quarter" idx="10"/>
          </p:nvPr>
        </p:nvSpPr>
        <p:spPr>
          <a:xfrm>
            <a:off x="8382000" y="0"/>
            <a:ext cx="762000" cy="260350"/>
          </a:xfrm>
          <a:prstGeom prst="rect">
            <a:avLst/>
          </a:prstGeom>
        </p:spPr>
        <p:txBody>
          <a:bodyPr vert="horz" wrap="square" lIns="91440" tIns="45720" rIns="91440" bIns="45720" numCol="1" anchor="t" anchorCtr="0" compatLnSpc="1">
            <a:prstTxWarp prst="textNoShape">
              <a:avLst/>
            </a:prstTxWarp>
          </a:bodyPr>
          <a:lstStyle>
            <a:lvl1pPr>
              <a:defRPr>
                <a:latin typeface="Arial" panose="020B0604020202020204" pitchFamily="34" charset="0"/>
              </a:defRPr>
            </a:lvl1pPr>
          </a:lstStyle>
          <a:p>
            <a:fld id="{09A3ADBC-2A5C-4542-967B-AA6DA98A9CE9}" type="slidenum">
              <a:rPr lang="pt-PT" altLang="pt-PT"/>
              <a:pPr/>
              <a:t>‹#›</a:t>
            </a:fld>
            <a:endParaRPr lang="pt-PT" altLang="pt-PT"/>
          </a:p>
        </p:txBody>
      </p:sp>
    </p:spTree>
    <p:extLst>
      <p:ext uri="{BB962C8B-B14F-4D97-AF65-F5344CB8AC3E}">
        <p14:creationId xmlns:p14="http://schemas.microsoft.com/office/powerpoint/2010/main" val="18880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Slide Number Placeholder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C427C7CA-C124-44E7-A7C3-9B4FEDAF61B5}" type="slidenum">
              <a:rPr lang="pt-PT" altLang="pt-PT"/>
              <a:pPr/>
              <a:t>‹#›</a:t>
            </a:fld>
            <a:endParaRPr lang="pt-PT" altLang="pt-PT"/>
          </a:p>
        </p:txBody>
      </p:sp>
    </p:spTree>
    <p:extLst>
      <p:ext uri="{BB962C8B-B14F-4D97-AF65-F5344CB8AC3E}">
        <p14:creationId xmlns:p14="http://schemas.microsoft.com/office/powerpoint/2010/main" val="2973149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274638"/>
            <a:ext cx="2095500" cy="5973762"/>
          </a:xfrm>
          <a:prstGeom prst="rect">
            <a:avLst/>
          </a:prstGeo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304800" y="274638"/>
            <a:ext cx="6134100" cy="5973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Slide Number Placeholder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167160B9-3115-4D12-A4E2-10D3FAD13298}" type="slidenum">
              <a:rPr lang="pt-PT" altLang="pt-PT"/>
              <a:pPr/>
              <a:t>‹#›</a:t>
            </a:fld>
            <a:endParaRPr lang="pt-PT" altLang="pt-PT"/>
          </a:p>
        </p:txBody>
      </p:sp>
    </p:spTree>
    <p:extLst>
      <p:ext uri="{BB962C8B-B14F-4D97-AF65-F5344CB8AC3E}">
        <p14:creationId xmlns:p14="http://schemas.microsoft.com/office/powerpoint/2010/main" val="3357176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pt-PT"/>
          </a:p>
        </p:txBody>
      </p:sp>
      <p:sp>
        <p:nvSpPr>
          <p:cNvPr id="3" name="SmartArt Placeholder 2"/>
          <p:cNvSpPr>
            <a:spLocks noGrp="1"/>
          </p:cNvSpPr>
          <p:nvPr>
            <p:ph type="dgm" idx="1"/>
          </p:nvPr>
        </p:nvSpPr>
        <p:spPr>
          <a:xfrm>
            <a:off x="304800" y="1295400"/>
            <a:ext cx="8153400" cy="4953000"/>
          </a:xfrm>
        </p:spPr>
        <p:txBody>
          <a:bodyPr/>
          <a:lstStyle/>
          <a:p>
            <a:pPr lvl="0"/>
            <a:endParaRPr lang="pt-PT" noProof="0"/>
          </a:p>
        </p:txBody>
      </p:sp>
      <p:sp>
        <p:nvSpPr>
          <p:cNvPr id="4" name="Slide Number Placeholder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8FA8EF5F-E97B-47EB-81AD-298D1B6F3BBB}" type="slidenum">
              <a:rPr lang="pt-PT" altLang="pt-PT"/>
              <a:pPr/>
              <a:t>‹#›</a:t>
            </a:fld>
            <a:endParaRPr lang="pt-PT" altLang="pt-PT"/>
          </a:p>
        </p:txBody>
      </p:sp>
    </p:spTree>
    <p:extLst>
      <p:ext uri="{BB962C8B-B14F-4D97-AF65-F5344CB8AC3E}">
        <p14:creationId xmlns:p14="http://schemas.microsoft.com/office/powerpoint/2010/main" val="2352858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pt-PT"/>
          </a:p>
        </p:txBody>
      </p:sp>
      <p:sp>
        <p:nvSpPr>
          <p:cNvPr id="3" name="Text Placeholder 2"/>
          <p:cNvSpPr>
            <a:spLocks noGrp="1"/>
          </p:cNvSpPr>
          <p:nvPr>
            <p:ph type="body" sz="half" idx="1"/>
          </p:nvPr>
        </p:nvSpPr>
        <p:spPr>
          <a:xfrm>
            <a:off x="304800" y="1295400"/>
            <a:ext cx="40005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4457700" y="1295400"/>
            <a:ext cx="40005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Rectangle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766CF4D7-A514-4215-B7E8-0010E0EB653E}" type="slidenum">
              <a:rPr lang="pt-PT" altLang="pt-PT"/>
              <a:pPr/>
              <a:t>‹#›</a:t>
            </a:fld>
            <a:endParaRPr lang="pt-PT" altLang="pt-PT"/>
          </a:p>
        </p:txBody>
      </p:sp>
    </p:spTree>
    <p:extLst>
      <p:ext uri="{BB962C8B-B14F-4D97-AF65-F5344CB8AC3E}">
        <p14:creationId xmlns:p14="http://schemas.microsoft.com/office/powerpoint/2010/main" val="11578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b="1">
                <a:solidFill>
                  <a:srgbClr val="000000"/>
                </a:solidFill>
              </a:defRPr>
            </a:lvl1pPr>
          </a:lstStyle>
          <a:p>
            <a:r>
              <a:rPr lang="en-US"/>
              <a:t>Click to edit Master title style</a:t>
            </a:r>
            <a:endParaRPr lang="pt-PT"/>
          </a:p>
        </p:txBody>
      </p:sp>
      <p:sp>
        <p:nvSpPr>
          <p:cNvPr id="3" name="Content Placeholder 2"/>
          <p:cNvSpPr>
            <a:spLocks noGrp="1"/>
          </p:cNvSpPr>
          <p:nvPr>
            <p:ph idx="1"/>
          </p:nvPr>
        </p:nvSpPr>
        <p:spPr>
          <a:xfrm>
            <a:off x="495300" y="1499777"/>
            <a:ext cx="8153400" cy="49530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Slide Number Placeholder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4AFE5B0A-2F42-45DA-AE52-D971391B38FA}" type="slidenum">
              <a:rPr lang="pt-PT" altLang="pt-PT"/>
              <a:pPr/>
              <a:t>‹#›</a:t>
            </a:fld>
            <a:endParaRPr lang="pt-PT" altLang="pt-PT"/>
          </a:p>
        </p:txBody>
      </p:sp>
    </p:spTree>
    <p:extLst>
      <p:ext uri="{BB962C8B-B14F-4D97-AF65-F5344CB8AC3E}">
        <p14:creationId xmlns:p14="http://schemas.microsoft.com/office/powerpoint/2010/main" val="2718035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4000" b="1" cap="all">
                <a:solidFill>
                  <a:srgbClr val="000000"/>
                </a:solidFill>
              </a:defRPr>
            </a:lvl1pPr>
          </a:lstStyle>
          <a:p>
            <a:r>
              <a:rPr lang="en-US" dirty="0"/>
              <a:t>Click to edit Master title style</a:t>
            </a:r>
            <a:endParaRPr lang="pt-PT"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C40D6678-8A75-41BC-A8E1-EED5F522C8F9}" type="slidenum">
              <a:rPr lang="pt-PT" altLang="pt-PT"/>
              <a:pPr/>
              <a:t>‹#›</a:t>
            </a:fld>
            <a:endParaRPr lang="pt-PT" altLang="pt-PT"/>
          </a:p>
        </p:txBody>
      </p:sp>
    </p:spTree>
    <p:extLst>
      <p:ext uri="{BB962C8B-B14F-4D97-AF65-F5344CB8AC3E}">
        <p14:creationId xmlns:p14="http://schemas.microsoft.com/office/powerpoint/2010/main" val="1535767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pt-PT"/>
          </a:p>
        </p:txBody>
      </p:sp>
      <p:sp>
        <p:nvSpPr>
          <p:cNvPr id="3" name="Content Placeholder 2"/>
          <p:cNvSpPr>
            <a:spLocks noGrp="1"/>
          </p:cNvSpPr>
          <p:nvPr>
            <p:ph sz="half" idx="1"/>
          </p:nvPr>
        </p:nvSpPr>
        <p:spPr>
          <a:xfrm>
            <a:off x="304800" y="1295400"/>
            <a:ext cx="40005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4457700" y="1295400"/>
            <a:ext cx="40005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Rectangle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B82BC614-03D9-4B08-A06D-98BE8F2C6FAE}" type="slidenum">
              <a:rPr lang="pt-PT" altLang="pt-PT"/>
              <a:pPr/>
              <a:t>‹#›</a:t>
            </a:fld>
            <a:endParaRPr lang="pt-PT" altLang="pt-PT"/>
          </a:p>
        </p:txBody>
      </p:sp>
    </p:spTree>
    <p:extLst>
      <p:ext uri="{BB962C8B-B14F-4D97-AF65-F5344CB8AC3E}">
        <p14:creationId xmlns:p14="http://schemas.microsoft.com/office/powerpoint/2010/main" val="273300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Rectangle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DB080CF1-ACF3-4026-B6A2-0F43F54EBF50}" type="slidenum">
              <a:rPr lang="pt-PT" altLang="pt-PT"/>
              <a:pPr/>
              <a:t>‹#›</a:t>
            </a:fld>
            <a:endParaRPr lang="pt-PT" altLang="pt-PT"/>
          </a:p>
        </p:txBody>
      </p:sp>
    </p:spTree>
    <p:extLst>
      <p:ext uri="{BB962C8B-B14F-4D97-AF65-F5344CB8AC3E}">
        <p14:creationId xmlns:p14="http://schemas.microsoft.com/office/powerpoint/2010/main" val="2737896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pt-PT"/>
          </a:p>
        </p:txBody>
      </p:sp>
      <p:sp>
        <p:nvSpPr>
          <p:cNvPr id="3" name="Rectangle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BB2E880A-DC08-4835-889D-1C8A03E6423F}" type="slidenum">
              <a:rPr lang="pt-PT" altLang="pt-PT"/>
              <a:pPr/>
              <a:t>‹#›</a:t>
            </a:fld>
            <a:endParaRPr lang="pt-PT" altLang="pt-PT"/>
          </a:p>
        </p:txBody>
      </p:sp>
    </p:spTree>
    <p:extLst>
      <p:ext uri="{BB962C8B-B14F-4D97-AF65-F5344CB8AC3E}">
        <p14:creationId xmlns:p14="http://schemas.microsoft.com/office/powerpoint/2010/main" val="2396767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D29E5C8A-FFEC-4A7C-B095-23D96A9C6E9C}" type="slidenum">
              <a:rPr lang="pt-PT" altLang="pt-PT"/>
              <a:pPr/>
              <a:t>‹#›</a:t>
            </a:fld>
            <a:endParaRPr lang="pt-PT" altLang="pt-PT"/>
          </a:p>
        </p:txBody>
      </p:sp>
    </p:spTree>
    <p:extLst>
      <p:ext uri="{BB962C8B-B14F-4D97-AF65-F5344CB8AC3E}">
        <p14:creationId xmlns:p14="http://schemas.microsoft.com/office/powerpoint/2010/main" val="1920927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endParaRPr lang="pt-PT"/>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01CD7464-9A42-43DB-929B-E81F9E981951}" type="slidenum">
              <a:rPr lang="pt-PT" altLang="pt-PT"/>
              <a:pPr/>
              <a:t>‹#›</a:t>
            </a:fld>
            <a:endParaRPr lang="pt-PT" altLang="pt-PT"/>
          </a:p>
        </p:txBody>
      </p:sp>
    </p:spTree>
    <p:extLst>
      <p:ext uri="{BB962C8B-B14F-4D97-AF65-F5344CB8AC3E}">
        <p14:creationId xmlns:p14="http://schemas.microsoft.com/office/powerpoint/2010/main" val="2671553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xfrm>
            <a:off x="8382000" y="6581775"/>
            <a:ext cx="762000" cy="260350"/>
          </a:xfrm>
          <a:prstGeom prst="rect">
            <a:avLst/>
          </a:prstGeom>
        </p:spPr>
        <p:txBody>
          <a:bodyPr vert="horz" wrap="square" lIns="91440" tIns="45720" rIns="91440" bIns="45720" numCol="1" anchor="t" anchorCtr="0" compatLnSpc="1">
            <a:prstTxWarp prst="textNoShape">
              <a:avLst/>
            </a:prstTxWarp>
          </a:bodyPr>
          <a:lstStyle>
            <a:lvl1pPr>
              <a:defRPr/>
            </a:lvl1pPr>
          </a:lstStyle>
          <a:p>
            <a:fld id="{624C19A0-9CC2-48B0-BF03-DBA2C0FBD4FE}" type="slidenum">
              <a:rPr lang="pt-PT" altLang="pt-PT"/>
              <a:pPr/>
              <a:t>‹#›</a:t>
            </a:fld>
            <a:endParaRPr lang="pt-PT" altLang="pt-PT"/>
          </a:p>
        </p:txBody>
      </p:sp>
    </p:spTree>
    <p:extLst>
      <p:ext uri="{BB962C8B-B14F-4D97-AF65-F5344CB8AC3E}">
        <p14:creationId xmlns:p14="http://schemas.microsoft.com/office/powerpoint/2010/main" val="1515008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ChangeArrowheads="1"/>
          </p:cNvSpPr>
          <p:nvPr/>
        </p:nvSpPr>
        <p:spPr bwMode="auto">
          <a:xfrm>
            <a:off x="8316913" y="0"/>
            <a:ext cx="792162" cy="228600"/>
          </a:xfrm>
          <a:prstGeom prst="rect">
            <a:avLst/>
          </a:prstGeom>
          <a:solidFill>
            <a:srgbClr val="008000"/>
          </a:solidFill>
          <a:ln w="19050">
            <a:solidFill>
              <a:schemeClr val="accent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GB" altLang="pt-PT" sz="2400">
              <a:solidFill>
                <a:schemeClr val="bg1"/>
              </a:solidFill>
            </a:endParaRPr>
          </a:p>
        </p:txBody>
      </p:sp>
      <p:sp>
        <p:nvSpPr>
          <p:cNvPr id="1027" name="Rectangle 11"/>
          <p:cNvSpPr>
            <a:spLocks noChangeArrowheads="1"/>
          </p:cNvSpPr>
          <p:nvPr/>
        </p:nvSpPr>
        <p:spPr bwMode="auto">
          <a:xfrm>
            <a:off x="0" y="0"/>
            <a:ext cx="6000750" cy="228600"/>
          </a:xfrm>
          <a:prstGeom prst="rect">
            <a:avLst/>
          </a:prstGeom>
          <a:solidFill>
            <a:srgbClr val="008000"/>
          </a:solidFill>
          <a:ln w="19050">
            <a:solidFill>
              <a:schemeClr val="accent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GB" altLang="pt-PT" sz="2400"/>
          </a:p>
        </p:txBody>
      </p:sp>
      <p:sp>
        <p:nvSpPr>
          <p:cNvPr id="3074" name="Rectangle 2"/>
          <p:cNvSpPr>
            <a:spLocks noGrp="1" noChangeArrowheads="1"/>
          </p:cNvSpPr>
          <p:nvPr>
            <p:ph type="body" idx="1"/>
          </p:nvPr>
        </p:nvSpPr>
        <p:spPr bwMode="auto">
          <a:xfrm>
            <a:off x="285750" y="1285875"/>
            <a:ext cx="8153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PT" altLang="pt-PT" err="1"/>
              <a:t>Click</a:t>
            </a:r>
            <a:r>
              <a:rPr lang="pt-PT" altLang="pt-PT"/>
              <a:t> to </a:t>
            </a:r>
            <a:r>
              <a:rPr lang="pt-PT" altLang="pt-PT" err="1"/>
              <a:t>edit</a:t>
            </a:r>
            <a:r>
              <a:rPr lang="pt-PT" altLang="pt-PT"/>
              <a:t> Master </a:t>
            </a:r>
            <a:r>
              <a:rPr lang="pt-PT" altLang="pt-PT" err="1"/>
              <a:t>text</a:t>
            </a:r>
            <a:r>
              <a:rPr lang="pt-PT" altLang="pt-PT"/>
              <a:t> </a:t>
            </a:r>
            <a:r>
              <a:rPr lang="pt-PT" altLang="pt-PT" err="1"/>
              <a:t>styles</a:t>
            </a:r>
            <a:endParaRPr lang="pt-PT" altLang="pt-PT"/>
          </a:p>
          <a:p>
            <a:pPr lvl="1"/>
            <a:r>
              <a:rPr lang="pt-PT" altLang="pt-PT" err="1"/>
              <a:t>Second</a:t>
            </a:r>
            <a:r>
              <a:rPr lang="pt-PT" altLang="pt-PT"/>
              <a:t> </a:t>
            </a:r>
            <a:r>
              <a:rPr lang="pt-PT" altLang="pt-PT" err="1"/>
              <a:t>level</a:t>
            </a:r>
            <a:endParaRPr lang="pt-PT" altLang="pt-PT"/>
          </a:p>
          <a:p>
            <a:pPr lvl="1"/>
            <a:r>
              <a:rPr lang="pt-PT" altLang="pt-PT" err="1"/>
              <a:t>sdaf</a:t>
            </a:r>
            <a:endParaRPr lang="pt-PT" altLang="pt-PT"/>
          </a:p>
          <a:p>
            <a:pPr lvl="1"/>
            <a:r>
              <a:rPr lang="pt-PT" altLang="pt-PT" err="1"/>
              <a:t>dsaf</a:t>
            </a:r>
            <a:endParaRPr lang="pt-PT" altLang="pt-PT"/>
          </a:p>
          <a:p>
            <a:pPr lvl="2"/>
            <a:r>
              <a:rPr lang="pt-PT" altLang="pt-PT" err="1"/>
              <a:t>Third</a:t>
            </a:r>
            <a:r>
              <a:rPr lang="pt-PT" altLang="pt-PT"/>
              <a:t> </a:t>
            </a:r>
            <a:r>
              <a:rPr lang="pt-PT" altLang="pt-PT" err="1"/>
              <a:t>level</a:t>
            </a:r>
            <a:endParaRPr lang="pt-PT" altLang="pt-PT"/>
          </a:p>
          <a:p>
            <a:pPr lvl="3"/>
            <a:r>
              <a:rPr lang="pt-PT" altLang="pt-PT" err="1"/>
              <a:t>Fourth</a:t>
            </a:r>
            <a:r>
              <a:rPr lang="pt-PT" altLang="pt-PT"/>
              <a:t> </a:t>
            </a:r>
            <a:r>
              <a:rPr lang="pt-PT" altLang="pt-PT" err="1"/>
              <a:t>level</a:t>
            </a:r>
            <a:endParaRPr lang="pt-PT" altLang="pt-PT"/>
          </a:p>
          <a:p>
            <a:pPr lvl="4"/>
            <a:r>
              <a:rPr lang="pt-PT" altLang="pt-PT" err="1"/>
              <a:t>Fifth</a:t>
            </a:r>
            <a:r>
              <a:rPr lang="pt-PT" altLang="pt-PT"/>
              <a:t> </a:t>
            </a:r>
            <a:r>
              <a:rPr lang="pt-PT" altLang="pt-PT" err="1"/>
              <a:t>level</a:t>
            </a:r>
            <a:endParaRPr lang="pt-PT" altLang="pt-PT"/>
          </a:p>
        </p:txBody>
      </p:sp>
      <p:sp>
        <p:nvSpPr>
          <p:cNvPr id="1029" name="Rectangle 4"/>
          <p:cNvSpPr>
            <a:spLocks noChangeArrowheads="1"/>
          </p:cNvSpPr>
          <p:nvPr/>
        </p:nvSpPr>
        <p:spPr bwMode="auto">
          <a:xfrm>
            <a:off x="152400" y="0"/>
            <a:ext cx="8991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pt-PT" altLang="pt-PT" sz="1000" b="1">
                <a:solidFill>
                  <a:schemeClr val="bg1"/>
                </a:solidFill>
                <a:latin typeface="Verdana" panose="020B0604030504040204" pitchFamily="34" charset="0"/>
              </a:rPr>
              <a:t>Bitcoin: </a:t>
            </a:r>
            <a:r>
              <a:rPr lang="pt-PT" altLang="pt-PT" sz="1000" b="1" err="1">
                <a:solidFill>
                  <a:schemeClr val="bg1"/>
                </a:solidFill>
                <a:latin typeface="Verdana" panose="020B0604030504040204" pitchFamily="34" charset="0"/>
              </a:rPr>
              <a:t>An</a:t>
            </a:r>
            <a:r>
              <a:rPr lang="pt-PT" altLang="pt-PT" sz="1000" b="1" baseline="0">
                <a:solidFill>
                  <a:schemeClr val="bg1"/>
                </a:solidFill>
                <a:latin typeface="Verdana" panose="020B0604030504040204" pitchFamily="34" charset="0"/>
              </a:rPr>
              <a:t> </a:t>
            </a:r>
            <a:r>
              <a:rPr lang="pt-PT" altLang="pt-PT" sz="1000" b="1" baseline="0" err="1">
                <a:solidFill>
                  <a:schemeClr val="bg1"/>
                </a:solidFill>
                <a:latin typeface="Verdana" panose="020B0604030504040204" pitchFamily="34" charset="0"/>
              </a:rPr>
              <a:t>Overview</a:t>
            </a:r>
            <a:r>
              <a:rPr lang="pt-PT" altLang="pt-PT" sz="1000" b="1">
                <a:solidFill>
                  <a:schemeClr val="bg1"/>
                </a:solidFill>
                <a:latin typeface="Verdana" panose="020B0604030504040204" pitchFamily="34" charset="0"/>
              </a:rPr>
              <a:t> </a:t>
            </a:r>
            <a:endParaRPr lang="pt-PT" altLang="pt-PT" sz="800" b="1">
              <a:solidFill>
                <a:srgbClr val="000000"/>
              </a:solidFill>
              <a:latin typeface="Verdana" panose="020B0604030504040204" pitchFamily="34" charset="0"/>
            </a:endParaRPr>
          </a:p>
        </p:txBody>
      </p:sp>
      <p:sp>
        <p:nvSpPr>
          <p:cNvPr id="1030" name="Text Box 7"/>
          <p:cNvSpPr txBox="1">
            <a:spLocks noChangeArrowheads="1"/>
          </p:cNvSpPr>
          <p:nvPr/>
        </p:nvSpPr>
        <p:spPr bwMode="auto">
          <a:xfrm>
            <a:off x="55564" y="6640513"/>
            <a:ext cx="9088437" cy="2159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pt-PT" altLang="pt-PT" sz="800" b="1" err="1">
                <a:solidFill>
                  <a:schemeClr val="bg1"/>
                </a:solidFill>
                <a:latin typeface="Verdana" panose="020B0604030504040204" pitchFamily="34" charset="0"/>
              </a:rPr>
              <a:t>Authors</a:t>
            </a:r>
            <a:r>
              <a:rPr lang="pt-PT" altLang="pt-PT" sz="800" b="1">
                <a:solidFill>
                  <a:schemeClr val="bg1"/>
                </a:solidFill>
                <a:latin typeface="Verdana" panose="020B0604030504040204" pitchFamily="34" charset="0"/>
              </a:rPr>
              <a:t>: Eduardo</a:t>
            </a:r>
            <a:r>
              <a:rPr lang="pt-PT" altLang="pt-PT" sz="800" b="1" baseline="0">
                <a:solidFill>
                  <a:schemeClr val="bg1"/>
                </a:solidFill>
                <a:latin typeface="Verdana" panose="020B0604030504040204" pitchFamily="34" charset="0"/>
              </a:rPr>
              <a:t> Santos, Hugo Ferreira</a:t>
            </a:r>
            <a:r>
              <a:rPr lang="pt-PT" altLang="pt-PT" sz="800" b="1">
                <a:solidFill>
                  <a:schemeClr val="bg1"/>
                </a:solidFill>
                <a:latin typeface="Verdana" panose="020B0604030504040204" pitchFamily="34" charset="0"/>
              </a:rPr>
              <a:t>, João</a:t>
            </a:r>
            <a:r>
              <a:rPr lang="pt-PT" altLang="pt-PT" sz="800" b="1" baseline="0">
                <a:solidFill>
                  <a:schemeClr val="bg1"/>
                </a:solidFill>
                <a:latin typeface="Verdana" panose="020B0604030504040204" pitchFamily="34" charset="0"/>
              </a:rPr>
              <a:t> Soares, Pedro Bastos   </a:t>
            </a:r>
            <a:r>
              <a:rPr lang="pt-PT" altLang="pt-PT" sz="800" b="1">
                <a:solidFill>
                  <a:schemeClr val="bg1"/>
                </a:solidFill>
                <a:latin typeface="Verdana" panose="020B0604030504040204" pitchFamily="34" charset="0"/>
              </a:rPr>
              <a:t> </a:t>
            </a:r>
            <a:r>
              <a:rPr lang="pt-PT" altLang="pt-PT" sz="800" b="1" err="1">
                <a:solidFill>
                  <a:schemeClr val="bg1"/>
                </a:solidFill>
                <a:latin typeface="Verdana" panose="020B0604030504040204" pitchFamily="34" charset="0"/>
              </a:rPr>
              <a:t>Supervision</a:t>
            </a:r>
            <a:r>
              <a:rPr lang="pt-PT" altLang="pt-PT" sz="800" b="1">
                <a:solidFill>
                  <a:schemeClr val="bg1"/>
                </a:solidFill>
                <a:latin typeface="Verdana" panose="020B0604030504040204" pitchFamily="34" charset="0"/>
              </a:rPr>
              <a:t>: Prof. Dr. Manuel de Oliveira Duarte   </a:t>
            </a:r>
          </a:p>
        </p:txBody>
      </p:sp>
      <p:pic>
        <p:nvPicPr>
          <p:cNvPr id="1032" name="Picture 10" descr="logo UA(TeoriaPoiesisPraxis)"/>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102350" y="25400"/>
            <a:ext cx="21129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hf hdr="0" ftr="0" dt="0"/>
  <p:txStyles>
    <p:titleStyle>
      <a:lvl1pPr algn="ctr" defTabSz="609600" rtl="0" eaLnBrk="0" fontAlgn="base" hangingPunct="0">
        <a:spcBef>
          <a:spcPct val="0"/>
        </a:spcBef>
        <a:spcAft>
          <a:spcPct val="0"/>
        </a:spcAft>
        <a:defRPr sz="3200">
          <a:solidFill>
            <a:schemeClr val="tx2"/>
          </a:solidFill>
          <a:latin typeface="+mj-lt"/>
          <a:ea typeface="+mj-ea"/>
          <a:cs typeface="+mj-cs"/>
        </a:defRPr>
      </a:lvl1pPr>
      <a:lvl2pPr algn="ctr" defTabSz="609600" rtl="0" eaLnBrk="0" fontAlgn="base" hangingPunct="0">
        <a:spcBef>
          <a:spcPct val="0"/>
        </a:spcBef>
        <a:spcAft>
          <a:spcPct val="0"/>
        </a:spcAft>
        <a:defRPr sz="3200">
          <a:solidFill>
            <a:schemeClr val="tx2"/>
          </a:solidFill>
          <a:latin typeface="Arial" charset="0"/>
        </a:defRPr>
      </a:lvl2pPr>
      <a:lvl3pPr algn="ctr" defTabSz="609600" rtl="0" eaLnBrk="0" fontAlgn="base" hangingPunct="0">
        <a:spcBef>
          <a:spcPct val="0"/>
        </a:spcBef>
        <a:spcAft>
          <a:spcPct val="0"/>
        </a:spcAft>
        <a:defRPr sz="3200">
          <a:solidFill>
            <a:schemeClr val="tx2"/>
          </a:solidFill>
          <a:latin typeface="Arial" charset="0"/>
        </a:defRPr>
      </a:lvl3pPr>
      <a:lvl4pPr algn="ctr" defTabSz="609600" rtl="0" eaLnBrk="0" fontAlgn="base" hangingPunct="0">
        <a:spcBef>
          <a:spcPct val="0"/>
        </a:spcBef>
        <a:spcAft>
          <a:spcPct val="0"/>
        </a:spcAft>
        <a:defRPr sz="3200">
          <a:solidFill>
            <a:schemeClr val="tx2"/>
          </a:solidFill>
          <a:latin typeface="Arial" charset="0"/>
        </a:defRPr>
      </a:lvl4pPr>
      <a:lvl5pPr algn="ctr" defTabSz="609600" rtl="0" eaLnBrk="0" fontAlgn="base" hangingPunct="0">
        <a:spcBef>
          <a:spcPct val="0"/>
        </a:spcBef>
        <a:spcAft>
          <a:spcPct val="0"/>
        </a:spcAft>
        <a:defRPr sz="3200">
          <a:solidFill>
            <a:schemeClr val="tx2"/>
          </a:solidFill>
          <a:latin typeface="Arial" charset="0"/>
        </a:defRPr>
      </a:lvl5pPr>
      <a:lvl6pPr marL="457200" algn="ctr" defTabSz="609600" rtl="0" eaLnBrk="0" fontAlgn="base" hangingPunct="0">
        <a:spcBef>
          <a:spcPct val="0"/>
        </a:spcBef>
        <a:spcAft>
          <a:spcPct val="0"/>
        </a:spcAft>
        <a:defRPr sz="3200">
          <a:solidFill>
            <a:schemeClr val="tx2"/>
          </a:solidFill>
          <a:latin typeface="Arial" charset="0"/>
        </a:defRPr>
      </a:lvl6pPr>
      <a:lvl7pPr marL="914400" algn="ctr" defTabSz="609600" rtl="0" eaLnBrk="0" fontAlgn="base" hangingPunct="0">
        <a:spcBef>
          <a:spcPct val="0"/>
        </a:spcBef>
        <a:spcAft>
          <a:spcPct val="0"/>
        </a:spcAft>
        <a:defRPr sz="3200">
          <a:solidFill>
            <a:schemeClr val="tx2"/>
          </a:solidFill>
          <a:latin typeface="Arial" charset="0"/>
        </a:defRPr>
      </a:lvl7pPr>
      <a:lvl8pPr marL="1371600" algn="ctr" defTabSz="609600" rtl="0" eaLnBrk="0" fontAlgn="base" hangingPunct="0">
        <a:spcBef>
          <a:spcPct val="0"/>
        </a:spcBef>
        <a:spcAft>
          <a:spcPct val="0"/>
        </a:spcAft>
        <a:defRPr sz="3200">
          <a:solidFill>
            <a:schemeClr val="tx2"/>
          </a:solidFill>
          <a:latin typeface="Arial" charset="0"/>
        </a:defRPr>
      </a:lvl8pPr>
      <a:lvl9pPr marL="1828800" algn="ctr" defTabSz="609600" rtl="0" eaLnBrk="0" fontAlgn="base" hangingPunct="0">
        <a:spcBef>
          <a:spcPct val="0"/>
        </a:spcBef>
        <a:spcAft>
          <a:spcPct val="0"/>
        </a:spcAft>
        <a:defRPr sz="3200">
          <a:solidFill>
            <a:schemeClr val="tx2"/>
          </a:solidFill>
          <a:latin typeface="Arial" charset="0"/>
        </a:defRPr>
      </a:lvl9pPr>
    </p:titleStyle>
    <p:bodyStyle>
      <a:lvl1pPr marL="342900" indent="-342900" algn="l" rtl="0" eaLnBrk="0" fontAlgn="base" hangingPunct="0">
        <a:spcBef>
          <a:spcPct val="20000"/>
        </a:spcBef>
        <a:spcAft>
          <a:spcPct val="0"/>
        </a:spcAft>
        <a:buChar char="•"/>
        <a:defRPr sz="2600">
          <a:solidFill>
            <a:srgbClr val="000000"/>
          </a:solidFill>
          <a:latin typeface="+mn-lt"/>
          <a:ea typeface="+mn-ea"/>
          <a:cs typeface="+mn-cs"/>
        </a:defRPr>
      </a:lvl1pPr>
      <a:lvl2pPr marL="742950" indent="-285750" algn="l" rtl="0" eaLnBrk="0" fontAlgn="base" hangingPunct="0">
        <a:spcBef>
          <a:spcPct val="20000"/>
        </a:spcBef>
        <a:spcAft>
          <a:spcPct val="0"/>
        </a:spcAft>
        <a:buSzPct val="70000"/>
        <a:buFont typeface="Monotype Sorts" pitchFamily="2" charset="2"/>
        <a:buChar char="w"/>
        <a:defRPr sz="2400">
          <a:solidFill>
            <a:srgbClr val="000000"/>
          </a:solidFill>
          <a:latin typeface="+mn-lt"/>
        </a:defRPr>
      </a:lvl2pPr>
      <a:lvl3pPr marL="1143000" indent="-228600" algn="l" rtl="0" eaLnBrk="0" fontAlgn="base" hangingPunct="0">
        <a:spcBef>
          <a:spcPct val="20000"/>
        </a:spcBef>
        <a:spcAft>
          <a:spcPct val="0"/>
        </a:spcAft>
        <a:buChar char="•"/>
        <a:defRPr sz="2000">
          <a:solidFill>
            <a:srgbClr val="000000"/>
          </a:solidFill>
          <a:latin typeface="+mn-lt"/>
        </a:defRPr>
      </a:lvl3pPr>
      <a:lvl4pPr marL="1562100" indent="-228600" algn="l" rtl="0" eaLnBrk="0" fontAlgn="base" hangingPunct="0">
        <a:spcBef>
          <a:spcPct val="20000"/>
        </a:spcBef>
        <a:spcAft>
          <a:spcPct val="0"/>
        </a:spcAft>
        <a:buChar char="–"/>
        <a:defRPr sz="2000">
          <a:solidFill>
            <a:srgbClr val="000000"/>
          </a:solidFill>
          <a:latin typeface="+mn-lt"/>
        </a:defRPr>
      </a:lvl4pPr>
      <a:lvl5pPr marL="1981200" indent="-228600" algn="l" rtl="0" eaLnBrk="0" fontAlgn="base" hangingPunct="0">
        <a:spcBef>
          <a:spcPct val="20000"/>
        </a:spcBef>
        <a:spcAft>
          <a:spcPct val="0"/>
        </a:spcAft>
        <a:buChar char="»"/>
        <a:defRPr sz="2000">
          <a:solidFill>
            <a:srgbClr val="000000"/>
          </a:solidFill>
          <a:latin typeface="+mn-lt"/>
        </a:defRPr>
      </a:lvl5pPr>
      <a:lvl6pPr marL="2438400" indent="-228600" algn="l" rtl="0" eaLnBrk="0" fontAlgn="base" hangingPunct="0">
        <a:spcBef>
          <a:spcPct val="20000"/>
        </a:spcBef>
        <a:spcAft>
          <a:spcPct val="0"/>
        </a:spcAft>
        <a:buChar char="»"/>
        <a:defRPr>
          <a:solidFill>
            <a:srgbClr val="0033CC"/>
          </a:solidFill>
          <a:latin typeface="+mn-lt"/>
        </a:defRPr>
      </a:lvl6pPr>
      <a:lvl7pPr marL="2895600" indent="-228600" algn="l" rtl="0" eaLnBrk="0" fontAlgn="base" hangingPunct="0">
        <a:spcBef>
          <a:spcPct val="20000"/>
        </a:spcBef>
        <a:spcAft>
          <a:spcPct val="0"/>
        </a:spcAft>
        <a:buChar char="»"/>
        <a:defRPr>
          <a:solidFill>
            <a:srgbClr val="0033CC"/>
          </a:solidFill>
          <a:latin typeface="+mn-lt"/>
        </a:defRPr>
      </a:lvl7pPr>
      <a:lvl8pPr marL="3352800" indent="-228600" algn="l" rtl="0" eaLnBrk="0" fontAlgn="base" hangingPunct="0">
        <a:spcBef>
          <a:spcPct val="20000"/>
        </a:spcBef>
        <a:spcAft>
          <a:spcPct val="0"/>
        </a:spcAft>
        <a:buChar char="»"/>
        <a:defRPr>
          <a:solidFill>
            <a:srgbClr val="0033CC"/>
          </a:solidFill>
          <a:latin typeface="+mn-lt"/>
        </a:defRPr>
      </a:lvl8pPr>
      <a:lvl9pPr marL="3810000" indent="-228600" algn="l" rtl="0" eaLnBrk="0" fontAlgn="base" hangingPunct="0">
        <a:spcBef>
          <a:spcPct val="20000"/>
        </a:spcBef>
        <a:spcAft>
          <a:spcPct val="0"/>
        </a:spcAft>
        <a:buChar char="»"/>
        <a:defRPr>
          <a:solidFill>
            <a:srgbClr val="0033CC"/>
          </a:solidFill>
          <a:latin typeface="+mn-lt"/>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hyperlink" Target="https://www.forbes.com/sites/kellyphillipserb/2019/09/19/portugal-tax-authorities-clarify-that-buying-or-selling-cryptocurrency-is-tax-free/?sh=2889ddb177e3" TargetMode="External"/><Relationship Id="rId2" Type="http://schemas.openxmlformats.org/officeDocument/2006/relationships/hyperlink" Target="https://www.wsj.com/articles/bitcoin-irs-comes-for-crypto-investors-who-havent-paid-their-taxes-11620937095"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economist.com/graphic-detail/2021/05/14/as-the-price-of-bitcoin-has-climbed-so-has-its-environmental-cost" TargetMode="Externa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2"/>
          <p:cNvSpPr>
            <a:spLocks noGrp="1" noChangeArrowheads="1"/>
          </p:cNvSpPr>
          <p:nvPr>
            <p:ph type="ctrTitle" idx="4294967295"/>
          </p:nvPr>
        </p:nvSpPr>
        <p:spPr bwMode="auto">
          <a:xfrm>
            <a:off x="323852" y="1295402"/>
            <a:ext cx="8429528" cy="5174796"/>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p>
            <a:pPr defTabSz="914400"/>
            <a:r>
              <a:rPr lang="pt-PT" altLang="pt-PT" sz="2800" b="1" dirty="0">
                <a:solidFill>
                  <a:srgbClr val="000000"/>
                </a:solidFill>
              </a:rPr>
              <a:t>Bitcoin: </a:t>
            </a:r>
            <a:r>
              <a:rPr lang="pt-PT" altLang="pt-PT" sz="2800" b="1">
                <a:solidFill>
                  <a:srgbClr val="000000"/>
                </a:solidFill>
              </a:rPr>
              <a:t>An</a:t>
            </a:r>
            <a:r>
              <a:rPr lang="pt-PT" altLang="pt-PT" sz="2800" b="1" dirty="0">
                <a:solidFill>
                  <a:srgbClr val="000000"/>
                </a:solidFill>
              </a:rPr>
              <a:t> </a:t>
            </a:r>
            <a:r>
              <a:rPr lang="pt-PT" altLang="pt-PT" sz="2800" b="1" dirty="0" err="1">
                <a:solidFill>
                  <a:srgbClr val="000000"/>
                </a:solidFill>
              </a:rPr>
              <a:t>Overview</a:t>
            </a:r>
            <a:r>
              <a:rPr lang="pt-PT" altLang="pt-PT" sz="2800" b="1" dirty="0">
                <a:solidFill>
                  <a:srgbClr val="000000"/>
                </a:solidFill>
              </a:rPr>
              <a:t> </a:t>
            </a:r>
            <a:br>
              <a:rPr lang="pt-PT" altLang="pt-PT" sz="4000" b="1" dirty="0">
                <a:solidFill>
                  <a:srgbClr val="000000"/>
                </a:solidFill>
              </a:rPr>
            </a:b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Verdana" panose="020B0604030504040204" pitchFamily="34" charset="0"/>
              </a:rPr>
            </a:br>
            <a:r>
              <a:rPr lang="pt-PT" altLang="pt-PT" sz="1200" b="1">
                <a:solidFill>
                  <a:srgbClr val="000000"/>
                </a:solidFill>
                <a:latin typeface="Verdana"/>
                <a:ea typeface="Verdana"/>
                <a:cs typeface="Verdana"/>
              </a:rPr>
              <a:t>Eduardo Santos - 93107</a:t>
            </a:r>
            <a:br>
              <a:rPr lang="pt-PT" altLang="pt-PT" sz="1200" b="1">
                <a:latin typeface="Verdana" panose="020B0604030504040204" pitchFamily="34" charset="0"/>
                <a:ea typeface="Verdana"/>
                <a:cs typeface="Verdana"/>
              </a:rPr>
            </a:br>
            <a:r>
              <a:rPr lang="pt-PT" altLang="pt-PT" sz="1200" b="1">
                <a:solidFill>
                  <a:srgbClr val="000000"/>
                </a:solidFill>
                <a:latin typeface="Verdana"/>
                <a:ea typeface="Verdana"/>
                <a:cs typeface="Verdana"/>
              </a:rPr>
              <a:t>Hugo Ferreira -  93093</a:t>
            </a:r>
            <a:br>
              <a:rPr lang="pt-PT" altLang="pt-PT" sz="1200" b="1">
                <a:latin typeface="Verdana" panose="020B0604030504040204" pitchFamily="34" charset="0"/>
                <a:ea typeface="Verdana"/>
                <a:cs typeface="Verdana"/>
              </a:rPr>
            </a:br>
            <a:r>
              <a:rPr lang="pt-PT" altLang="pt-PT" sz="1200" b="1">
                <a:solidFill>
                  <a:srgbClr val="000000"/>
                </a:solidFill>
                <a:latin typeface="Verdana"/>
                <a:ea typeface="Verdana"/>
                <a:cs typeface="Verdana"/>
              </a:rPr>
              <a:t>João Soares - 93078</a:t>
            </a:r>
            <a:br>
              <a:rPr lang="pt-PT" altLang="pt-PT" sz="1200" b="1">
                <a:solidFill>
                  <a:srgbClr val="000000"/>
                </a:solidFill>
                <a:latin typeface="Verdana"/>
                <a:ea typeface="Verdana"/>
                <a:cs typeface="Verdana"/>
              </a:rPr>
            </a:br>
            <a:r>
              <a:rPr lang="pt-PT" altLang="pt-PT" sz="1200" b="1">
                <a:solidFill>
                  <a:srgbClr val="000000"/>
                </a:solidFill>
                <a:latin typeface="Verdana"/>
                <a:ea typeface="Verdana"/>
                <a:cs typeface="Verdana"/>
              </a:rPr>
              <a:t>Pedro Bastos - 93150</a:t>
            </a: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Verdana" panose="020B0604030504040204" pitchFamily="34" charset="0"/>
              </a:rPr>
            </a:br>
            <a:br>
              <a:rPr lang="pt-PT" altLang="pt-PT" sz="1200" b="1">
                <a:latin typeface="+mj-ea"/>
              </a:rPr>
            </a:br>
            <a:r>
              <a:rPr lang="pt-PT" altLang="pt-PT" sz="800" b="1" err="1">
                <a:solidFill>
                  <a:srgbClr val="000000"/>
                </a:solidFill>
                <a:latin typeface="Verdana"/>
                <a:ea typeface="Verdana"/>
                <a:cs typeface="Verdana"/>
              </a:rPr>
              <a:t>Work</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done</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under</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the</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framework</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of</a:t>
            </a:r>
            <a:r>
              <a:rPr lang="pt-PT" altLang="pt-PT" sz="800" b="1">
                <a:solidFill>
                  <a:srgbClr val="000000"/>
                </a:solidFill>
                <a:latin typeface="Verdana"/>
                <a:ea typeface="Verdana"/>
                <a:cs typeface="Verdana"/>
              </a:rPr>
              <a:t> discipline APSEI </a:t>
            </a:r>
            <a:r>
              <a:rPr lang="pt-PT" altLang="pt-PT" sz="800" b="1" err="1">
                <a:solidFill>
                  <a:srgbClr val="000000"/>
                </a:solidFill>
                <a:latin typeface="Verdana"/>
                <a:ea typeface="Verdana"/>
                <a:cs typeface="Verdana"/>
              </a:rPr>
              <a:t>of</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the</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course</a:t>
            </a:r>
            <a:r>
              <a:rPr lang="pt-PT" altLang="pt-PT" sz="800" b="1">
                <a:solidFill>
                  <a:srgbClr val="000000"/>
                </a:solidFill>
                <a:latin typeface="Verdana"/>
                <a:ea typeface="Verdana"/>
                <a:cs typeface="Verdana"/>
              </a:rPr>
              <a:t> Engenharia Informática</a:t>
            </a:r>
            <a:br>
              <a:rPr lang="pt-PT" altLang="pt-PT" sz="800" b="1">
                <a:latin typeface="Verdana" panose="020B0604030504040204" pitchFamily="34" charset="0"/>
              </a:rPr>
            </a:br>
            <a:r>
              <a:rPr lang="pt-PT" altLang="pt-PT" sz="800" b="1" err="1">
                <a:solidFill>
                  <a:srgbClr val="000000"/>
                </a:solidFill>
                <a:latin typeface="Verdana"/>
                <a:ea typeface="Verdana"/>
                <a:cs typeface="Verdana"/>
              </a:rPr>
              <a:t>Department</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of</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Electronics</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Telecommunications</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and</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Informatics</a:t>
            </a:r>
            <a:br>
              <a:rPr lang="pt-PT" altLang="pt-PT" sz="800" b="1">
                <a:latin typeface="Verdana" panose="020B0604030504040204" pitchFamily="34" charset="0"/>
              </a:rPr>
            </a:br>
            <a:r>
              <a:rPr lang="pt-PT" altLang="pt-PT" sz="800" b="1" err="1">
                <a:solidFill>
                  <a:srgbClr val="000000"/>
                </a:solidFill>
                <a:latin typeface="Verdana"/>
                <a:ea typeface="Verdana"/>
                <a:cs typeface="Verdana"/>
              </a:rPr>
              <a:t>University</a:t>
            </a:r>
            <a:r>
              <a:rPr lang="pt-PT" altLang="pt-PT" sz="800" b="1">
                <a:solidFill>
                  <a:srgbClr val="000000"/>
                </a:solidFill>
                <a:latin typeface="Verdana"/>
                <a:ea typeface="Verdana"/>
                <a:cs typeface="Verdana"/>
              </a:rPr>
              <a:t> </a:t>
            </a:r>
            <a:r>
              <a:rPr lang="pt-PT" altLang="pt-PT" sz="800" b="1" err="1">
                <a:solidFill>
                  <a:srgbClr val="000000"/>
                </a:solidFill>
                <a:latin typeface="Verdana"/>
                <a:ea typeface="Verdana"/>
                <a:cs typeface="Verdana"/>
              </a:rPr>
              <a:t>of</a:t>
            </a:r>
            <a:r>
              <a:rPr lang="pt-PT" altLang="pt-PT" sz="800" b="1">
                <a:solidFill>
                  <a:srgbClr val="000000"/>
                </a:solidFill>
                <a:latin typeface="Verdana"/>
                <a:ea typeface="Verdana"/>
                <a:cs typeface="Verdana"/>
              </a:rPr>
              <a:t> Aveiro</a:t>
            </a:r>
            <a:br>
              <a:rPr lang="pt-PT" altLang="pt-PT" sz="800" b="1">
                <a:latin typeface="Verdana" panose="020B0604030504040204" pitchFamily="34" charset="0"/>
              </a:rPr>
            </a:br>
            <a:r>
              <a:rPr lang="pt-PT" altLang="pt-PT" sz="800" b="1">
                <a:solidFill>
                  <a:srgbClr val="000000"/>
                </a:solidFill>
                <a:latin typeface="Verdana"/>
                <a:ea typeface="Verdana"/>
                <a:cs typeface="Verdana"/>
              </a:rPr>
              <a:t> </a:t>
            </a:r>
            <a:br>
              <a:rPr lang="pt-PT" altLang="pt-PT" sz="800" b="1">
                <a:latin typeface="Verdana" panose="020B0604030504040204" pitchFamily="34" charset="0"/>
              </a:rPr>
            </a:br>
            <a:r>
              <a:rPr lang="pt-PT" altLang="pt-PT" sz="800" b="1" err="1">
                <a:solidFill>
                  <a:srgbClr val="000000"/>
                </a:solidFill>
                <a:latin typeface="Verdana"/>
                <a:ea typeface="Verdana"/>
                <a:cs typeface="Verdana"/>
              </a:rPr>
              <a:t>Supervision</a:t>
            </a:r>
            <a:r>
              <a:rPr lang="pt-PT" altLang="pt-PT" sz="800" b="1">
                <a:solidFill>
                  <a:srgbClr val="000000"/>
                </a:solidFill>
                <a:latin typeface="Verdana"/>
                <a:ea typeface="Verdana"/>
                <a:cs typeface="Verdana"/>
              </a:rPr>
              <a:t>:</a:t>
            </a:r>
            <a:br>
              <a:rPr lang="pt-PT" altLang="pt-PT" sz="800" b="1">
                <a:latin typeface="Verdana" panose="020B0604030504040204" pitchFamily="34" charset="0"/>
              </a:rPr>
            </a:br>
            <a:r>
              <a:rPr lang="pt-PT" altLang="pt-PT" sz="800" b="1">
                <a:solidFill>
                  <a:srgbClr val="000000"/>
                </a:solidFill>
                <a:latin typeface="Verdana"/>
                <a:ea typeface="Verdana"/>
                <a:cs typeface="Verdana"/>
              </a:rPr>
              <a:t>Manuel de Oliveira Duarte</a:t>
            </a:r>
            <a:br>
              <a:rPr lang="pt-PT" altLang="pt-PT" sz="800" b="1">
                <a:latin typeface="Verdana" panose="020B0604030504040204" pitchFamily="34" charset="0"/>
              </a:rPr>
            </a:br>
            <a:br>
              <a:rPr lang="pt-PT" altLang="pt-PT" sz="800" b="1">
                <a:latin typeface="Verdana" panose="020B0604030504040204" pitchFamily="34" charset="0"/>
              </a:rPr>
            </a:br>
            <a:br>
              <a:rPr lang="pt-PT" altLang="pt-PT" sz="800" b="1">
                <a:latin typeface="Verdana" panose="020B0604030504040204" pitchFamily="34" charset="0"/>
              </a:rPr>
            </a:br>
            <a:r>
              <a:rPr lang="pt-PT" altLang="pt-PT" sz="800" b="1">
                <a:solidFill>
                  <a:srgbClr val="000000"/>
                </a:solidFill>
                <a:latin typeface="Verdana"/>
                <a:ea typeface="Verdana"/>
                <a:cs typeface="Verdana"/>
              </a:rPr>
              <a:t>Date</a:t>
            </a:r>
            <a:br>
              <a:rPr lang="pt-PT" altLang="pt-PT" sz="800" b="1">
                <a:latin typeface="Verdana" panose="020B0604030504040204" pitchFamily="34" charset="0"/>
              </a:rPr>
            </a:br>
            <a:r>
              <a:rPr lang="pt-PT" altLang="pt-PT" sz="800" b="1">
                <a:solidFill>
                  <a:srgbClr val="000000"/>
                </a:solidFill>
                <a:latin typeface="Verdana"/>
                <a:ea typeface="Verdana"/>
                <a:cs typeface="Verdana"/>
              </a:rPr>
              <a:t>25/05/2021</a:t>
            </a:r>
            <a:br>
              <a:rPr lang="pt-PT" altLang="pt-PT" sz="1200" b="1">
                <a:latin typeface="Verdana" panose="020B0604030504040204" pitchFamily="34" charset="0"/>
              </a:rPr>
            </a:br>
            <a:br>
              <a:rPr lang="pt-PT" altLang="pt-PT" sz="1200" b="1">
                <a:latin typeface="Verdana" panose="020B0604030504040204" pitchFamily="34" charset="0"/>
              </a:rPr>
            </a:br>
            <a:endParaRPr lang="pt-PT" altLang="pt-PT" sz="1200" b="1" dirty="0">
              <a:solidFill>
                <a:srgbClr val="000000"/>
              </a:solidFill>
              <a:latin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F79CE-B8D3-47AA-883A-21184F4E35A6}"/>
              </a:ext>
            </a:extLst>
          </p:cNvPr>
          <p:cNvSpPr>
            <a:spLocks noGrp="1"/>
          </p:cNvSpPr>
          <p:nvPr>
            <p:ph type="title"/>
          </p:nvPr>
        </p:nvSpPr>
        <p:spPr/>
        <p:txBody>
          <a:bodyPr/>
          <a:lstStyle/>
          <a:p>
            <a:r>
              <a:rPr lang="pt-PT" dirty="0" err="1"/>
              <a:t>How</a:t>
            </a:r>
            <a:r>
              <a:rPr lang="pt-PT" dirty="0"/>
              <a:t> Cryptocurrency </a:t>
            </a:r>
            <a:r>
              <a:rPr lang="pt-PT" dirty="0" err="1"/>
              <a:t>Work</a:t>
            </a:r>
            <a:br>
              <a:rPr lang="pt-PT" sz="2800" dirty="0">
                <a:solidFill>
                  <a:schemeClr val="bg2"/>
                </a:solidFill>
              </a:rPr>
            </a:br>
            <a:endParaRPr lang="pt-PT" sz="2800" dirty="0">
              <a:solidFill>
                <a:schemeClr val="bg2"/>
              </a:solidFill>
            </a:endParaRPr>
          </a:p>
        </p:txBody>
      </p:sp>
      <p:sp>
        <p:nvSpPr>
          <p:cNvPr id="3" name="Marcador de Posição de Conteúdo 2">
            <a:extLst>
              <a:ext uri="{FF2B5EF4-FFF2-40B4-BE49-F238E27FC236}">
                <a16:creationId xmlns:a16="http://schemas.microsoft.com/office/drawing/2014/main" id="{9812E709-6054-426B-B4A1-05D0272D37A8}"/>
              </a:ext>
            </a:extLst>
          </p:cNvPr>
          <p:cNvSpPr>
            <a:spLocks noGrp="1"/>
          </p:cNvSpPr>
          <p:nvPr>
            <p:ph idx="1"/>
          </p:nvPr>
        </p:nvSpPr>
        <p:spPr>
          <a:xfrm>
            <a:off x="495300" y="1417638"/>
            <a:ext cx="8153400" cy="4953000"/>
          </a:xfrm>
        </p:spPr>
        <p:txBody>
          <a:bodyPr/>
          <a:lstStyle/>
          <a:p>
            <a:pPr algn="l"/>
            <a:r>
              <a:rPr lang="en-US" sz="1600" dirty="0"/>
              <a:t>The process by which new currency is produced and entered circulation is designated as Mining</a:t>
            </a:r>
          </a:p>
          <a:p>
            <a:pPr algn="l"/>
            <a:endParaRPr lang="en-US" sz="1600" dirty="0"/>
          </a:p>
          <a:p>
            <a:pPr algn="l"/>
            <a:r>
              <a:rPr lang="en-US" sz="1600" dirty="0"/>
              <a:t> Entire process being conducted by software</a:t>
            </a:r>
          </a:p>
        </p:txBody>
      </p:sp>
      <p:sp>
        <p:nvSpPr>
          <p:cNvPr id="7" name="Marcador de Posição do Número do Diapositivo 3">
            <a:extLst>
              <a:ext uri="{FF2B5EF4-FFF2-40B4-BE49-F238E27FC236}">
                <a16:creationId xmlns:a16="http://schemas.microsoft.com/office/drawing/2014/main" id="{EA354911-9466-47AA-A7E4-747D896BF590}"/>
              </a:ext>
            </a:extLst>
          </p:cNvPr>
          <p:cNvSpPr>
            <a:spLocks noGrp="1"/>
          </p:cNvSpPr>
          <p:nvPr>
            <p:ph type="sldNum" sz="quarter" idx="10"/>
          </p:nvPr>
        </p:nvSpPr>
        <p:spPr bwMode="auto">
          <a:xfrm>
            <a:off x="8772527" y="6589889"/>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7AB64A-6F96-4304-958E-4D6493EEA3B1}" type="slidenum">
              <a:rPr lang="pt-PT" altLang="pt-PT" sz="1200">
                <a:solidFill>
                  <a:srgbClr val="000000"/>
                </a:solidFill>
              </a:rPr>
              <a:pPr/>
              <a:t>11</a:t>
            </a:fld>
            <a:endParaRPr lang="pt-PT" altLang="pt-PT" sz="1200" dirty="0">
              <a:solidFill>
                <a:srgbClr val="000000"/>
              </a:solidFill>
            </a:endParaRPr>
          </a:p>
        </p:txBody>
      </p:sp>
      <p:pic>
        <p:nvPicPr>
          <p:cNvPr id="7170" name="Picture 2" descr="Cryptocurrency Mining Algorithms: Hashing, Mining Revenue – COIN360">
            <a:extLst>
              <a:ext uri="{FF2B5EF4-FFF2-40B4-BE49-F238E27FC236}">
                <a16:creationId xmlns:a16="http://schemas.microsoft.com/office/drawing/2014/main" id="{FCB1404B-A614-4AD8-9CC3-90D96760A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64" y="2780928"/>
            <a:ext cx="6458471" cy="338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6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F79CE-B8D3-47AA-883A-21184F4E35A6}"/>
              </a:ext>
            </a:extLst>
          </p:cNvPr>
          <p:cNvSpPr>
            <a:spLocks noGrp="1"/>
          </p:cNvSpPr>
          <p:nvPr>
            <p:ph type="title"/>
          </p:nvPr>
        </p:nvSpPr>
        <p:spPr/>
        <p:txBody>
          <a:bodyPr lIns="91440" tIns="45720" rIns="91440" bIns="45720" anchor="t"/>
          <a:lstStyle/>
          <a:p>
            <a:r>
              <a:rPr lang="pt-PT" sz="2800" dirty="0">
                <a:ea typeface="+mj-lt"/>
                <a:cs typeface="+mj-lt"/>
              </a:rPr>
              <a:t>Blockchain</a:t>
            </a:r>
            <a:br>
              <a:rPr lang="pt-PT" sz="2800" dirty="0">
                <a:solidFill>
                  <a:schemeClr val="bg2"/>
                </a:solidFill>
              </a:rPr>
            </a:br>
            <a:r>
              <a:rPr lang="pt-PT" sz="1800" b="0" dirty="0" err="1">
                <a:ea typeface="+mj-lt"/>
                <a:cs typeface="+mj-lt"/>
              </a:rPr>
              <a:t>What</a:t>
            </a:r>
            <a:r>
              <a:rPr lang="pt-PT" sz="1800" b="0" dirty="0">
                <a:ea typeface="+mj-lt"/>
                <a:cs typeface="+mj-lt"/>
              </a:rPr>
              <a:t> </a:t>
            </a:r>
            <a:r>
              <a:rPr lang="pt-PT" sz="1800" b="0" dirty="0" err="1">
                <a:ea typeface="+mj-lt"/>
                <a:cs typeface="+mj-lt"/>
              </a:rPr>
              <a:t>is</a:t>
            </a:r>
            <a:r>
              <a:rPr lang="pt-PT" sz="1800" b="0" dirty="0">
                <a:ea typeface="+mj-lt"/>
                <a:cs typeface="+mj-lt"/>
              </a:rPr>
              <a:t> </a:t>
            </a:r>
            <a:r>
              <a:rPr lang="pt-PT" sz="1800" b="0" dirty="0" err="1">
                <a:ea typeface="+mj-lt"/>
                <a:cs typeface="+mj-lt"/>
              </a:rPr>
              <a:t>the</a:t>
            </a:r>
            <a:r>
              <a:rPr lang="pt-PT" sz="1800" b="0" dirty="0">
                <a:ea typeface="+mj-lt"/>
                <a:cs typeface="+mj-lt"/>
              </a:rPr>
              <a:t> blockchain </a:t>
            </a:r>
            <a:r>
              <a:rPr lang="pt-PT" sz="1800" b="0" dirty="0" err="1">
                <a:ea typeface="+mj-lt"/>
                <a:cs typeface="+mj-lt"/>
              </a:rPr>
              <a:t>and</a:t>
            </a:r>
            <a:r>
              <a:rPr lang="pt-PT" sz="1800" b="0" dirty="0">
                <a:ea typeface="+mj-lt"/>
                <a:cs typeface="+mj-lt"/>
              </a:rPr>
              <a:t> </a:t>
            </a:r>
            <a:r>
              <a:rPr lang="pt-PT" sz="1800" b="0" dirty="0" err="1">
                <a:ea typeface="+mj-lt"/>
                <a:cs typeface="+mj-lt"/>
              </a:rPr>
              <a:t>how</a:t>
            </a:r>
            <a:r>
              <a:rPr lang="pt-PT" sz="1800" b="0" dirty="0">
                <a:ea typeface="+mj-lt"/>
                <a:cs typeface="+mj-lt"/>
              </a:rPr>
              <a:t> does </a:t>
            </a:r>
            <a:r>
              <a:rPr lang="pt-PT" sz="1800" b="0" dirty="0" err="1">
                <a:ea typeface="+mj-lt"/>
                <a:cs typeface="+mj-lt"/>
              </a:rPr>
              <a:t>it</a:t>
            </a:r>
            <a:r>
              <a:rPr lang="pt-PT" sz="1800" b="0" dirty="0">
                <a:ea typeface="+mj-lt"/>
                <a:cs typeface="+mj-lt"/>
              </a:rPr>
              <a:t> </a:t>
            </a:r>
            <a:r>
              <a:rPr lang="pt-PT" sz="1800" b="0" dirty="0" err="1">
                <a:ea typeface="+mj-lt"/>
                <a:cs typeface="+mj-lt"/>
              </a:rPr>
              <a:t>work</a:t>
            </a:r>
            <a:endParaRPr lang="pt-PT" sz="1800" dirty="0" err="1">
              <a:solidFill>
                <a:schemeClr val="bg2"/>
              </a:solidFill>
              <a:cs typeface="Arial"/>
            </a:endParaRPr>
          </a:p>
        </p:txBody>
      </p:sp>
      <p:sp>
        <p:nvSpPr>
          <p:cNvPr id="3" name="Marcador de Posição de Conteúdo 2">
            <a:extLst>
              <a:ext uri="{FF2B5EF4-FFF2-40B4-BE49-F238E27FC236}">
                <a16:creationId xmlns:a16="http://schemas.microsoft.com/office/drawing/2014/main" id="{9812E709-6054-426B-B4A1-05D0272D37A8}"/>
              </a:ext>
            </a:extLst>
          </p:cNvPr>
          <p:cNvSpPr>
            <a:spLocks noGrp="1"/>
          </p:cNvSpPr>
          <p:nvPr>
            <p:ph idx="1"/>
          </p:nvPr>
        </p:nvSpPr>
        <p:spPr>
          <a:xfrm>
            <a:off x="495300" y="1417638"/>
            <a:ext cx="8153400" cy="4953000"/>
          </a:xfrm>
        </p:spPr>
        <p:txBody>
          <a:bodyPr/>
          <a:lstStyle/>
          <a:p>
            <a:pPr marL="0" indent="0">
              <a:buNone/>
            </a:pPr>
            <a:r>
              <a:rPr lang="en-US" sz="1600" dirty="0">
                <a:ea typeface="+mn-lt"/>
                <a:cs typeface="+mn-lt"/>
              </a:rPr>
              <a:t>A blockchain is a chain of blocks that contains information. A blockchain is a distributed ledger that is completely open to anyone, and it relies on a key property: when some data is recorded inside a blockchain, it becomes very difficult to change it.</a:t>
            </a:r>
            <a:endParaRPr lang="en-US" dirty="0"/>
          </a:p>
        </p:txBody>
      </p:sp>
      <p:sp>
        <p:nvSpPr>
          <p:cNvPr id="7" name="Marcador de Posição do Número do Diapositivo 3">
            <a:extLst>
              <a:ext uri="{FF2B5EF4-FFF2-40B4-BE49-F238E27FC236}">
                <a16:creationId xmlns:a16="http://schemas.microsoft.com/office/drawing/2014/main" id="{EA354911-9466-47AA-A7E4-747D896BF590}"/>
              </a:ext>
            </a:extLst>
          </p:cNvPr>
          <p:cNvSpPr>
            <a:spLocks noGrp="1"/>
          </p:cNvSpPr>
          <p:nvPr>
            <p:ph type="sldNum" sz="quarter" idx="10"/>
          </p:nvPr>
        </p:nvSpPr>
        <p:spPr bwMode="auto">
          <a:xfrm>
            <a:off x="8772527" y="6589889"/>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7AB64A-6F96-4304-958E-4D6493EEA3B1}" type="slidenum">
              <a:rPr lang="pt-PT" altLang="pt-PT" sz="1200">
                <a:solidFill>
                  <a:srgbClr val="000000"/>
                </a:solidFill>
              </a:rPr>
              <a:pPr/>
              <a:t>12</a:t>
            </a:fld>
            <a:endParaRPr lang="pt-PT" altLang="pt-PT" sz="1200" dirty="0">
              <a:solidFill>
                <a:srgbClr val="000000"/>
              </a:solidFill>
            </a:endParaRPr>
          </a:p>
        </p:txBody>
      </p:sp>
      <p:pic>
        <p:nvPicPr>
          <p:cNvPr id="4" name="Picture 4" descr="A picture containing shape&#10;&#10;Description automatically generated">
            <a:extLst>
              <a:ext uri="{FF2B5EF4-FFF2-40B4-BE49-F238E27FC236}">
                <a16:creationId xmlns:a16="http://schemas.microsoft.com/office/drawing/2014/main" id="{20AD100F-9E9E-46C0-A9AF-7E0C020C3FEA}"/>
              </a:ext>
            </a:extLst>
          </p:cNvPr>
          <p:cNvPicPr>
            <a:picLocks noChangeAspect="1"/>
          </p:cNvPicPr>
          <p:nvPr/>
        </p:nvPicPr>
        <p:blipFill>
          <a:blip r:embed="rId2"/>
          <a:stretch>
            <a:fillRect/>
          </a:stretch>
        </p:blipFill>
        <p:spPr>
          <a:xfrm>
            <a:off x="3200400" y="2732226"/>
            <a:ext cx="2743200" cy="1112955"/>
          </a:xfrm>
          <a:prstGeom prst="rect">
            <a:avLst/>
          </a:prstGeom>
        </p:spPr>
      </p:pic>
      <p:pic>
        <p:nvPicPr>
          <p:cNvPr id="5" name="Picture 5" descr="A picture containing shape&#10;&#10;Description automatically generated">
            <a:extLst>
              <a:ext uri="{FF2B5EF4-FFF2-40B4-BE49-F238E27FC236}">
                <a16:creationId xmlns:a16="http://schemas.microsoft.com/office/drawing/2014/main" id="{21860302-ADE1-4EC6-978C-1ED47C654E28}"/>
              </a:ext>
            </a:extLst>
          </p:cNvPr>
          <p:cNvPicPr>
            <a:picLocks noChangeAspect="1"/>
          </p:cNvPicPr>
          <p:nvPr/>
        </p:nvPicPr>
        <p:blipFill>
          <a:blip r:embed="rId3"/>
          <a:stretch>
            <a:fillRect/>
          </a:stretch>
        </p:blipFill>
        <p:spPr>
          <a:xfrm>
            <a:off x="3200400" y="4118681"/>
            <a:ext cx="2743200" cy="1112955"/>
          </a:xfrm>
          <a:prstGeom prst="rect">
            <a:avLst/>
          </a:prstGeom>
        </p:spPr>
      </p:pic>
    </p:spTree>
    <p:extLst>
      <p:ext uri="{BB962C8B-B14F-4D97-AF65-F5344CB8AC3E}">
        <p14:creationId xmlns:p14="http://schemas.microsoft.com/office/powerpoint/2010/main" val="165614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A6A6-0A3A-4427-B82E-D66B46F5A32D}"/>
              </a:ext>
            </a:extLst>
          </p:cNvPr>
          <p:cNvSpPr>
            <a:spLocks noGrp="1"/>
          </p:cNvSpPr>
          <p:nvPr>
            <p:ph type="title"/>
          </p:nvPr>
        </p:nvSpPr>
        <p:spPr/>
        <p:txBody>
          <a:bodyPr lIns="91440" tIns="45720" rIns="91440" bIns="45720" anchor="t"/>
          <a:lstStyle/>
          <a:p>
            <a:r>
              <a:rPr lang="en-US">
                <a:cs typeface="Arial"/>
              </a:rPr>
              <a:t>Bitcoin</a:t>
            </a:r>
            <a:br>
              <a:rPr lang="en-US" dirty="0">
                <a:cs typeface="Arial"/>
              </a:rPr>
            </a:br>
            <a:endParaRPr lang="en-US"/>
          </a:p>
        </p:txBody>
      </p:sp>
      <p:pic>
        <p:nvPicPr>
          <p:cNvPr id="5" name="Picture 5" descr="A picture containing diagram&#10;&#10;Description automatically generated">
            <a:extLst>
              <a:ext uri="{FF2B5EF4-FFF2-40B4-BE49-F238E27FC236}">
                <a16:creationId xmlns:a16="http://schemas.microsoft.com/office/drawing/2014/main" id="{1A254C6D-408D-48AD-947E-2A1A31826CDA}"/>
              </a:ext>
            </a:extLst>
          </p:cNvPr>
          <p:cNvPicPr>
            <a:picLocks noGrp="1" noChangeAspect="1"/>
          </p:cNvPicPr>
          <p:nvPr>
            <p:ph idx="1"/>
          </p:nvPr>
        </p:nvPicPr>
        <p:blipFill>
          <a:blip r:embed="rId2"/>
          <a:stretch>
            <a:fillRect/>
          </a:stretch>
        </p:blipFill>
        <p:spPr>
          <a:xfrm>
            <a:off x="2846322" y="4200720"/>
            <a:ext cx="3447467" cy="1847850"/>
          </a:xfrm>
        </p:spPr>
      </p:pic>
      <p:sp>
        <p:nvSpPr>
          <p:cNvPr id="6" name="TextBox 5">
            <a:extLst>
              <a:ext uri="{FF2B5EF4-FFF2-40B4-BE49-F238E27FC236}">
                <a16:creationId xmlns:a16="http://schemas.microsoft.com/office/drawing/2014/main" id="{CD4FD377-A0FE-41A4-AC4E-3998714E09F0}"/>
              </a:ext>
            </a:extLst>
          </p:cNvPr>
          <p:cNvSpPr txBox="1"/>
          <p:nvPr/>
        </p:nvSpPr>
        <p:spPr>
          <a:xfrm>
            <a:off x="457200" y="1059024"/>
            <a:ext cx="320040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800" b="1" dirty="0">
                <a:solidFill>
                  <a:srgbClr val="000000"/>
                </a:solidFill>
                <a:latin typeface="Times New Roman"/>
                <a:cs typeface="Times New Roman"/>
              </a:rPr>
              <a:t>Bitcoin Cash (BCH) </a:t>
            </a:r>
            <a:endParaRPr lang="en-US" b="1" dirty="0">
              <a:solidFill>
                <a:srgbClr val="3399FF"/>
              </a:solidFill>
              <a:cs typeface="Times New Roman" panose="02020603050405020304" pitchFamily="18" charset="0"/>
            </a:endParaRPr>
          </a:p>
          <a:p>
            <a:pPr algn="just"/>
            <a:endParaRPr lang="en-US" sz="1800" dirty="0">
              <a:solidFill>
                <a:srgbClr val="000000"/>
              </a:solidFill>
              <a:latin typeface="Times New Roman"/>
              <a:cs typeface="Times New Roman"/>
            </a:endParaRPr>
          </a:p>
          <a:p>
            <a:r>
              <a:rPr lang="en-US" sz="1800" dirty="0">
                <a:solidFill>
                  <a:srgbClr val="000000"/>
                </a:solidFill>
                <a:latin typeface="Times New Roman"/>
                <a:cs typeface="Times New Roman"/>
              </a:rPr>
              <a:t>This was the version that implemented the original planned update. Bitcoin Cash can currently process over one hundred transactions per second, with fees reliably less than a 0.01 USD per transaction.</a:t>
            </a:r>
            <a:endParaRPr lang="en-US" dirty="0">
              <a:cs typeface="Times New Roman"/>
            </a:endParaRPr>
          </a:p>
        </p:txBody>
      </p:sp>
      <p:sp>
        <p:nvSpPr>
          <p:cNvPr id="7" name="TextBox 6">
            <a:extLst>
              <a:ext uri="{FF2B5EF4-FFF2-40B4-BE49-F238E27FC236}">
                <a16:creationId xmlns:a16="http://schemas.microsoft.com/office/drawing/2014/main" id="{4FF48767-AFB9-44EE-A61F-D7F2C89236EF}"/>
              </a:ext>
            </a:extLst>
          </p:cNvPr>
          <p:cNvSpPr txBox="1"/>
          <p:nvPr/>
        </p:nvSpPr>
        <p:spPr>
          <a:xfrm>
            <a:off x="4607573" y="1057276"/>
            <a:ext cx="407747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000000"/>
                </a:solidFill>
                <a:latin typeface="Times New Roman"/>
                <a:cs typeface="Times New Roman"/>
              </a:rPr>
              <a:t>Bitcoin (BTC) </a:t>
            </a:r>
            <a:endParaRPr lang="en-US" sz="1800">
              <a:solidFill>
                <a:srgbClr val="3399FF"/>
              </a:solidFill>
              <a:latin typeface="Times New Roman"/>
              <a:cs typeface="Times New Roman"/>
            </a:endParaRPr>
          </a:p>
          <a:p>
            <a:endParaRPr lang="en-US" sz="1800" dirty="0">
              <a:solidFill>
                <a:srgbClr val="000000"/>
              </a:solidFill>
              <a:latin typeface="Times New Roman"/>
              <a:cs typeface="Times New Roman"/>
            </a:endParaRPr>
          </a:p>
          <a:p>
            <a:r>
              <a:rPr lang="en-US" sz="1800" dirty="0">
                <a:solidFill>
                  <a:srgbClr val="000000"/>
                </a:solidFill>
                <a:latin typeface="Times New Roman"/>
                <a:cs typeface="Times New Roman"/>
              </a:rPr>
              <a:t>This version made different updates to the network and kept the original name and symbol. Bitcoin can only process between 3-7 transactions per second. Its fees have ranged anywhere from several cents to tens of dollars per transaction.</a:t>
            </a:r>
            <a:endParaRPr lang="en-US" sz="1800" dirty="0">
              <a:solidFill>
                <a:srgbClr val="000000"/>
              </a:solidFill>
              <a:cs typeface="Times New Roman"/>
            </a:endParaRPr>
          </a:p>
        </p:txBody>
      </p:sp>
      <p:sp>
        <p:nvSpPr>
          <p:cNvPr id="9" name="Marcador de Posição do Número do Diapositivo 3">
            <a:extLst>
              <a:ext uri="{FF2B5EF4-FFF2-40B4-BE49-F238E27FC236}">
                <a16:creationId xmlns:a16="http://schemas.microsoft.com/office/drawing/2014/main" id="{D61B864D-134E-4F7F-A376-531579DA7BE6}"/>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12</a:t>
            </a:fld>
            <a:endParaRPr lang="pt-PT" altLang="pt-PT" sz="1200">
              <a:solidFill>
                <a:srgbClr val="000000"/>
              </a:solidFill>
            </a:endParaRPr>
          </a:p>
        </p:txBody>
      </p:sp>
    </p:spTree>
    <p:extLst>
      <p:ext uri="{BB962C8B-B14F-4D97-AF65-F5344CB8AC3E}">
        <p14:creationId xmlns:p14="http://schemas.microsoft.com/office/powerpoint/2010/main" val="2060160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6F03-0BB1-46D8-AF53-66CBBD2AEE4E}"/>
              </a:ext>
            </a:extLst>
          </p:cNvPr>
          <p:cNvSpPr>
            <a:spLocks noGrp="1"/>
          </p:cNvSpPr>
          <p:nvPr>
            <p:ph type="title"/>
          </p:nvPr>
        </p:nvSpPr>
        <p:spPr/>
        <p:txBody>
          <a:bodyPr lIns="91440" tIns="45720" rIns="91440" bIns="45720" anchor="t"/>
          <a:lstStyle/>
          <a:p>
            <a:r>
              <a:rPr lang="en-US" dirty="0">
                <a:cs typeface="Arial"/>
              </a:rPr>
              <a:t>Seven pillars of Bitcoin</a:t>
            </a:r>
            <a:endParaRPr lang="en-US" dirty="0"/>
          </a:p>
        </p:txBody>
      </p:sp>
      <p:pic>
        <p:nvPicPr>
          <p:cNvPr id="5" name="Picture 5" descr="Chart&#10;&#10;Description automatically generated">
            <a:extLst>
              <a:ext uri="{FF2B5EF4-FFF2-40B4-BE49-F238E27FC236}">
                <a16:creationId xmlns:a16="http://schemas.microsoft.com/office/drawing/2014/main" id="{18A26B3A-B5CB-468F-9720-9789B5F0F7F8}"/>
              </a:ext>
            </a:extLst>
          </p:cNvPr>
          <p:cNvPicPr>
            <a:picLocks noGrp="1" noChangeAspect="1"/>
          </p:cNvPicPr>
          <p:nvPr>
            <p:ph idx="1"/>
          </p:nvPr>
        </p:nvPicPr>
        <p:blipFill>
          <a:blip r:embed="rId2"/>
          <a:stretch>
            <a:fillRect/>
          </a:stretch>
        </p:blipFill>
        <p:spPr>
          <a:xfrm>
            <a:off x="495689" y="1416851"/>
            <a:ext cx="8153400" cy="3991252"/>
          </a:xfrm>
        </p:spPr>
      </p:pic>
      <p:sp>
        <p:nvSpPr>
          <p:cNvPr id="6" name="Marcador de Posição do Número do Diapositivo 3">
            <a:extLst>
              <a:ext uri="{FF2B5EF4-FFF2-40B4-BE49-F238E27FC236}">
                <a16:creationId xmlns:a16="http://schemas.microsoft.com/office/drawing/2014/main" id="{0B5EF9F3-7825-4E66-8031-73F7F3256820}"/>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13</a:t>
            </a:fld>
            <a:endParaRPr lang="pt-PT" altLang="pt-PT" sz="1200">
              <a:solidFill>
                <a:srgbClr val="000000"/>
              </a:solidFill>
            </a:endParaRPr>
          </a:p>
        </p:txBody>
      </p:sp>
    </p:spTree>
    <p:extLst>
      <p:ext uri="{BB962C8B-B14F-4D97-AF65-F5344CB8AC3E}">
        <p14:creationId xmlns:p14="http://schemas.microsoft.com/office/powerpoint/2010/main" val="1565827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5387-F9F3-48CE-B8A9-01FBA71F305D}"/>
              </a:ext>
            </a:extLst>
          </p:cNvPr>
          <p:cNvSpPr>
            <a:spLocks noGrp="1"/>
          </p:cNvSpPr>
          <p:nvPr>
            <p:ph type="title"/>
          </p:nvPr>
        </p:nvSpPr>
        <p:spPr/>
        <p:txBody>
          <a:bodyPr lIns="91440" tIns="45720" rIns="91440" bIns="45720" anchor="t"/>
          <a:lstStyle/>
          <a:p>
            <a:r>
              <a:rPr lang="en-US" dirty="0">
                <a:cs typeface="Arial"/>
              </a:rPr>
              <a:t>Bitcoin Protocol</a:t>
            </a:r>
            <a:endParaRPr lang="en-US" dirty="0"/>
          </a:p>
        </p:txBody>
      </p:sp>
      <p:sp>
        <p:nvSpPr>
          <p:cNvPr id="3" name="Content Placeholder 2">
            <a:extLst>
              <a:ext uri="{FF2B5EF4-FFF2-40B4-BE49-F238E27FC236}">
                <a16:creationId xmlns:a16="http://schemas.microsoft.com/office/drawing/2014/main" id="{9DFC603F-C6DF-427C-BF79-61A3E112E3EC}"/>
              </a:ext>
            </a:extLst>
          </p:cNvPr>
          <p:cNvSpPr>
            <a:spLocks noGrp="1"/>
          </p:cNvSpPr>
          <p:nvPr>
            <p:ph idx="1"/>
          </p:nvPr>
        </p:nvSpPr>
        <p:spPr>
          <a:xfrm>
            <a:off x="495300" y="1268760"/>
            <a:ext cx="8153400" cy="4953000"/>
          </a:xfrm>
        </p:spPr>
        <p:txBody>
          <a:bodyPr/>
          <a:lstStyle/>
          <a:p>
            <a:pPr algn="just">
              <a:buFont typeface="Arial"/>
              <a:buChar char="•"/>
            </a:pPr>
            <a:r>
              <a:rPr lang="en-US" dirty="0">
                <a:ea typeface="+mn-lt"/>
                <a:cs typeface="+mn-lt"/>
              </a:rPr>
              <a:t>Bitcoins are not stored centrally nor locally, they exist in a distributed ledger called blockchain. </a:t>
            </a:r>
            <a:endParaRPr lang="en-US">
              <a:ea typeface="+mn-lt"/>
              <a:cs typeface="+mn-lt"/>
            </a:endParaRPr>
          </a:p>
          <a:p>
            <a:pPr marL="0" indent="0" algn="just">
              <a:buNone/>
            </a:pPr>
            <a:endParaRPr lang="en-US" dirty="0">
              <a:ea typeface="+mn-lt"/>
              <a:cs typeface="+mn-lt"/>
            </a:endParaRPr>
          </a:p>
          <a:p>
            <a:pPr algn="just">
              <a:buFont typeface="Arial"/>
              <a:buChar char="•"/>
            </a:pPr>
            <a:r>
              <a:rPr lang="en-US" dirty="0">
                <a:ea typeface="+mn-lt"/>
                <a:cs typeface="+mn-lt"/>
              </a:rPr>
              <a:t>This ledger runs on a P2P network of computers.</a:t>
            </a:r>
            <a:endParaRPr lang="en-US">
              <a:ea typeface="Verdana"/>
              <a:cs typeface="Verdana"/>
            </a:endParaRPr>
          </a:p>
          <a:p>
            <a:pPr marL="0" indent="0" algn="just">
              <a:buNone/>
            </a:pPr>
            <a:endParaRPr lang="en-US" dirty="0">
              <a:ea typeface="Verdana"/>
              <a:cs typeface="Verdana"/>
            </a:endParaRPr>
          </a:p>
          <a:p>
            <a:pPr algn="just">
              <a:buFont typeface="Arial"/>
              <a:buChar char="•"/>
            </a:pPr>
            <a:r>
              <a:rPr lang="en-US" dirty="0">
                <a:ea typeface="+mn-lt"/>
                <a:cs typeface="+mn-lt"/>
              </a:rPr>
              <a:t>This is made possible with the usage of a private key - public key ECDSA pair.</a:t>
            </a:r>
          </a:p>
          <a:p>
            <a:pPr marL="0" indent="0" algn="just">
              <a:buNone/>
            </a:pPr>
            <a:endParaRPr lang="en-US" dirty="0">
              <a:ea typeface="+mn-lt"/>
              <a:cs typeface="+mn-lt"/>
            </a:endParaRPr>
          </a:p>
          <a:p>
            <a:pPr marL="0" indent="0" algn="ctr">
              <a:buNone/>
            </a:pPr>
            <a:r>
              <a:rPr lang="en-US" b="1" dirty="0">
                <a:ea typeface="+mn-lt"/>
                <a:cs typeface="+mn-lt"/>
              </a:rPr>
              <a:t>But how does this work?</a:t>
            </a:r>
            <a:endParaRPr lang="en-US" b="1" dirty="0">
              <a:ea typeface="Verdana"/>
              <a:cs typeface="Verdana"/>
            </a:endParaRPr>
          </a:p>
        </p:txBody>
      </p:sp>
      <p:sp>
        <p:nvSpPr>
          <p:cNvPr id="5" name="Marcador de Posição do Número do Diapositivo 3">
            <a:extLst>
              <a:ext uri="{FF2B5EF4-FFF2-40B4-BE49-F238E27FC236}">
                <a16:creationId xmlns:a16="http://schemas.microsoft.com/office/drawing/2014/main" id="{534CBA18-7745-4032-894C-5D9C63F2F134}"/>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14</a:t>
            </a:fld>
            <a:endParaRPr lang="pt-PT" altLang="pt-PT" sz="1200">
              <a:solidFill>
                <a:srgbClr val="000000"/>
              </a:solidFill>
            </a:endParaRPr>
          </a:p>
        </p:txBody>
      </p:sp>
    </p:spTree>
    <p:extLst>
      <p:ext uri="{BB962C8B-B14F-4D97-AF65-F5344CB8AC3E}">
        <p14:creationId xmlns:p14="http://schemas.microsoft.com/office/powerpoint/2010/main" val="897419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DF25-9A51-4A8E-BB48-BDB87683856E}"/>
              </a:ext>
            </a:extLst>
          </p:cNvPr>
          <p:cNvSpPr>
            <a:spLocks noGrp="1"/>
          </p:cNvSpPr>
          <p:nvPr>
            <p:ph type="title"/>
          </p:nvPr>
        </p:nvSpPr>
        <p:spPr/>
        <p:txBody>
          <a:bodyPr lIns="91440" tIns="45720" rIns="91440" bIns="45720" anchor="t"/>
          <a:lstStyle/>
          <a:p>
            <a:r>
              <a:rPr lang="en-US" dirty="0">
                <a:cs typeface="Arial"/>
              </a:rPr>
              <a:t>ECDSA</a:t>
            </a:r>
            <a:endParaRPr lang="en-US" dirty="0"/>
          </a:p>
        </p:txBody>
      </p:sp>
      <p:pic>
        <p:nvPicPr>
          <p:cNvPr id="5" name="Picture 5" descr="Logo, company name&#10;&#10;Description automatically generated">
            <a:extLst>
              <a:ext uri="{FF2B5EF4-FFF2-40B4-BE49-F238E27FC236}">
                <a16:creationId xmlns:a16="http://schemas.microsoft.com/office/drawing/2014/main" id="{32664E6A-9862-4962-9FFB-B4C922009994}"/>
              </a:ext>
            </a:extLst>
          </p:cNvPr>
          <p:cNvPicPr>
            <a:picLocks noGrp="1" noChangeAspect="1"/>
          </p:cNvPicPr>
          <p:nvPr>
            <p:ph idx="1"/>
          </p:nvPr>
        </p:nvPicPr>
        <p:blipFill>
          <a:blip r:embed="rId2"/>
          <a:stretch>
            <a:fillRect/>
          </a:stretch>
        </p:blipFill>
        <p:spPr>
          <a:xfrm>
            <a:off x="2351898" y="1416115"/>
            <a:ext cx="4440983" cy="503076"/>
          </a:xfrm>
        </p:spPr>
      </p:pic>
      <p:pic>
        <p:nvPicPr>
          <p:cNvPr id="6" name="Picture 6" descr="Diagram&#10;&#10;Description automatically generated">
            <a:extLst>
              <a:ext uri="{FF2B5EF4-FFF2-40B4-BE49-F238E27FC236}">
                <a16:creationId xmlns:a16="http://schemas.microsoft.com/office/drawing/2014/main" id="{2D08D7B9-349C-4834-A924-6345604494B0}"/>
              </a:ext>
            </a:extLst>
          </p:cNvPr>
          <p:cNvPicPr>
            <a:picLocks noChangeAspect="1"/>
          </p:cNvPicPr>
          <p:nvPr/>
        </p:nvPicPr>
        <p:blipFill>
          <a:blip r:embed="rId3"/>
          <a:stretch>
            <a:fillRect/>
          </a:stretch>
        </p:blipFill>
        <p:spPr>
          <a:xfrm>
            <a:off x="2085392" y="2398820"/>
            <a:ext cx="4973216" cy="3669890"/>
          </a:xfrm>
          <a:prstGeom prst="rect">
            <a:avLst/>
          </a:prstGeom>
        </p:spPr>
      </p:pic>
      <p:sp>
        <p:nvSpPr>
          <p:cNvPr id="7" name="Marcador de Posição do Número do Diapositivo 3">
            <a:extLst>
              <a:ext uri="{FF2B5EF4-FFF2-40B4-BE49-F238E27FC236}">
                <a16:creationId xmlns:a16="http://schemas.microsoft.com/office/drawing/2014/main" id="{73012B25-1002-46AB-BD1B-E4AFA7FACC91}"/>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15</a:t>
            </a:fld>
            <a:endParaRPr lang="pt-PT" altLang="pt-PT" sz="1200">
              <a:solidFill>
                <a:srgbClr val="000000"/>
              </a:solidFill>
            </a:endParaRPr>
          </a:p>
        </p:txBody>
      </p:sp>
    </p:spTree>
    <p:extLst>
      <p:ext uri="{BB962C8B-B14F-4D97-AF65-F5344CB8AC3E}">
        <p14:creationId xmlns:p14="http://schemas.microsoft.com/office/powerpoint/2010/main" val="3529303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31696CB6-AA66-4590-B2AF-A420E3A8D657}"/>
              </a:ext>
            </a:extLst>
          </p:cNvPr>
          <p:cNvPicPr>
            <a:picLocks noChangeAspect="1"/>
          </p:cNvPicPr>
          <p:nvPr/>
        </p:nvPicPr>
        <p:blipFill>
          <a:blip r:embed="rId2"/>
          <a:stretch>
            <a:fillRect/>
          </a:stretch>
        </p:blipFill>
        <p:spPr>
          <a:xfrm>
            <a:off x="4730621" y="3239288"/>
            <a:ext cx="4254759" cy="3136618"/>
          </a:xfrm>
          <a:prstGeom prst="rect">
            <a:avLst/>
          </a:prstGeom>
        </p:spPr>
      </p:pic>
      <p:sp>
        <p:nvSpPr>
          <p:cNvPr id="2" name="Title 1">
            <a:extLst>
              <a:ext uri="{FF2B5EF4-FFF2-40B4-BE49-F238E27FC236}">
                <a16:creationId xmlns:a16="http://schemas.microsoft.com/office/drawing/2014/main" id="{4A69E804-1FC0-490F-AC1E-09946B54C741}"/>
              </a:ext>
            </a:extLst>
          </p:cNvPr>
          <p:cNvSpPr>
            <a:spLocks noGrp="1"/>
          </p:cNvSpPr>
          <p:nvPr>
            <p:ph type="title"/>
          </p:nvPr>
        </p:nvSpPr>
        <p:spPr/>
        <p:txBody>
          <a:bodyPr lIns="91440" tIns="45720" rIns="91440" bIns="45720" anchor="t"/>
          <a:lstStyle/>
          <a:p>
            <a:r>
              <a:rPr lang="en-US" dirty="0">
                <a:cs typeface="Arial"/>
              </a:rPr>
              <a:t>Point addition and doubling</a:t>
            </a:r>
            <a:endParaRPr lang="en-US" dirty="0"/>
          </a:p>
        </p:txBody>
      </p:sp>
      <p:pic>
        <p:nvPicPr>
          <p:cNvPr id="5" name="Picture 5" descr="Chart, line chart&#10;&#10;Description automatically generated">
            <a:extLst>
              <a:ext uri="{FF2B5EF4-FFF2-40B4-BE49-F238E27FC236}">
                <a16:creationId xmlns:a16="http://schemas.microsoft.com/office/drawing/2014/main" id="{8C5BF4EF-D7AF-4BD0-9A53-B5F18F6B5196}"/>
              </a:ext>
            </a:extLst>
          </p:cNvPr>
          <p:cNvPicPr>
            <a:picLocks noGrp="1" noChangeAspect="1"/>
          </p:cNvPicPr>
          <p:nvPr>
            <p:ph idx="1"/>
          </p:nvPr>
        </p:nvPicPr>
        <p:blipFill>
          <a:blip r:embed="rId3"/>
          <a:stretch>
            <a:fillRect/>
          </a:stretch>
        </p:blipFill>
        <p:spPr>
          <a:xfrm>
            <a:off x="157573" y="1029283"/>
            <a:ext cx="4262296" cy="3142860"/>
          </a:xfrm>
        </p:spPr>
      </p:pic>
      <p:sp>
        <p:nvSpPr>
          <p:cNvPr id="7" name="Marcador de Posição do Número do Diapositivo 3">
            <a:extLst>
              <a:ext uri="{FF2B5EF4-FFF2-40B4-BE49-F238E27FC236}">
                <a16:creationId xmlns:a16="http://schemas.microsoft.com/office/drawing/2014/main" id="{E5D128FC-B88C-4320-B6B5-3E1D1D5E847D}"/>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16</a:t>
            </a:fld>
            <a:endParaRPr lang="pt-PT" altLang="pt-PT" sz="1200">
              <a:solidFill>
                <a:srgbClr val="000000"/>
              </a:solidFill>
            </a:endParaRPr>
          </a:p>
        </p:txBody>
      </p:sp>
    </p:spTree>
    <p:extLst>
      <p:ext uri="{BB962C8B-B14F-4D97-AF65-F5344CB8AC3E}">
        <p14:creationId xmlns:p14="http://schemas.microsoft.com/office/powerpoint/2010/main" val="4126438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6130-5D10-41C3-B91C-FC776BFC269F}"/>
              </a:ext>
            </a:extLst>
          </p:cNvPr>
          <p:cNvSpPr>
            <a:spLocks noGrp="1"/>
          </p:cNvSpPr>
          <p:nvPr>
            <p:ph type="title"/>
          </p:nvPr>
        </p:nvSpPr>
        <p:spPr/>
        <p:txBody>
          <a:bodyPr lIns="91440" tIns="45720" rIns="91440" bIns="45720" anchor="t"/>
          <a:lstStyle/>
          <a:p>
            <a:r>
              <a:rPr lang="en-US" dirty="0">
                <a:cs typeface="Arial"/>
              </a:rPr>
              <a:t>Private-Public key pair generation</a:t>
            </a:r>
            <a:endParaRPr lang="en-US" dirty="0"/>
          </a:p>
        </p:txBody>
      </p:sp>
      <p:pic>
        <p:nvPicPr>
          <p:cNvPr id="5" name="Picture 5" descr="A picture containing text&#10;&#10;Description automatically generated">
            <a:extLst>
              <a:ext uri="{FF2B5EF4-FFF2-40B4-BE49-F238E27FC236}">
                <a16:creationId xmlns:a16="http://schemas.microsoft.com/office/drawing/2014/main" id="{A977A6A4-6037-4BCB-9866-6D29A013DEEB}"/>
              </a:ext>
            </a:extLst>
          </p:cNvPr>
          <p:cNvPicPr>
            <a:picLocks noGrp="1" noChangeAspect="1"/>
          </p:cNvPicPr>
          <p:nvPr>
            <p:ph idx="1"/>
          </p:nvPr>
        </p:nvPicPr>
        <p:blipFill>
          <a:blip r:embed="rId2"/>
          <a:stretch>
            <a:fillRect/>
          </a:stretch>
        </p:blipFill>
        <p:spPr>
          <a:xfrm>
            <a:off x="1923273" y="1209309"/>
            <a:ext cx="5293567" cy="412833"/>
          </a:xfrm>
        </p:spPr>
      </p:pic>
      <p:pic>
        <p:nvPicPr>
          <p:cNvPr id="6" name="Picture 6" descr="Chart, scatter chart&#10;&#10;Description automatically generated">
            <a:extLst>
              <a:ext uri="{FF2B5EF4-FFF2-40B4-BE49-F238E27FC236}">
                <a16:creationId xmlns:a16="http://schemas.microsoft.com/office/drawing/2014/main" id="{60DC1CDF-8552-4EFF-A841-A2DAC3F9B980}"/>
              </a:ext>
            </a:extLst>
          </p:cNvPr>
          <p:cNvPicPr>
            <a:picLocks noChangeAspect="1"/>
          </p:cNvPicPr>
          <p:nvPr/>
        </p:nvPicPr>
        <p:blipFill>
          <a:blip r:embed="rId3"/>
          <a:stretch>
            <a:fillRect/>
          </a:stretch>
        </p:blipFill>
        <p:spPr>
          <a:xfrm>
            <a:off x="4781938" y="2408609"/>
            <a:ext cx="3904861" cy="2880535"/>
          </a:xfrm>
          <a:prstGeom prst="rect">
            <a:avLst/>
          </a:prstGeom>
        </p:spPr>
      </p:pic>
      <p:pic>
        <p:nvPicPr>
          <p:cNvPr id="7" name="Picture 7" descr="Chart&#10;&#10;Description automatically generated">
            <a:extLst>
              <a:ext uri="{FF2B5EF4-FFF2-40B4-BE49-F238E27FC236}">
                <a16:creationId xmlns:a16="http://schemas.microsoft.com/office/drawing/2014/main" id="{EAF999ED-3510-4368-880C-0BE72D099028}"/>
              </a:ext>
            </a:extLst>
          </p:cNvPr>
          <p:cNvPicPr>
            <a:picLocks noChangeAspect="1"/>
          </p:cNvPicPr>
          <p:nvPr/>
        </p:nvPicPr>
        <p:blipFill>
          <a:blip r:embed="rId4"/>
          <a:stretch>
            <a:fillRect/>
          </a:stretch>
        </p:blipFill>
        <p:spPr>
          <a:xfrm>
            <a:off x="457201" y="2408864"/>
            <a:ext cx="3904861" cy="2880027"/>
          </a:xfrm>
          <a:prstGeom prst="rect">
            <a:avLst/>
          </a:prstGeom>
        </p:spPr>
      </p:pic>
      <p:sp>
        <p:nvSpPr>
          <p:cNvPr id="8" name="Marcador de Posição do Número do Diapositivo 3">
            <a:extLst>
              <a:ext uri="{FF2B5EF4-FFF2-40B4-BE49-F238E27FC236}">
                <a16:creationId xmlns:a16="http://schemas.microsoft.com/office/drawing/2014/main" id="{7C1E8F66-9807-425B-B15C-B210588536AB}"/>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17</a:t>
            </a:fld>
            <a:endParaRPr lang="pt-PT" altLang="pt-PT" sz="1200">
              <a:solidFill>
                <a:srgbClr val="000000"/>
              </a:solidFill>
            </a:endParaRPr>
          </a:p>
        </p:txBody>
      </p:sp>
    </p:spTree>
    <p:extLst>
      <p:ext uri="{BB962C8B-B14F-4D97-AF65-F5344CB8AC3E}">
        <p14:creationId xmlns:p14="http://schemas.microsoft.com/office/powerpoint/2010/main" val="111050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12AFA-F6C0-4AEB-AFA0-B61B57060B0C}"/>
              </a:ext>
            </a:extLst>
          </p:cNvPr>
          <p:cNvSpPr>
            <a:spLocks noGrp="1"/>
          </p:cNvSpPr>
          <p:nvPr>
            <p:ph type="title"/>
          </p:nvPr>
        </p:nvSpPr>
        <p:spPr/>
        <p:txBody>
          <a:bodyPr/>
          <a:lstStyle/>
          <a:p>
            <a:r>
              <a:rPr lang="pt-PT" dirty="0"/>
              <a:t>Socio-</a:t>
            </a:r>
            <a:r>
              <a:rPr lang="pt-PT" dirty="0" err="1"/>
              <a:t>Economic</a:t>
            </a:r>
            <a:r>
              <a:rPr lang="pt-PT" dirty="0"/>
              <a:t> </a:t>
            </a:r>
            <a:r>
              <a:rPr lang="pt-PT" dirty="0" err="1"/>
              <a:t>Effects</a:t>
            </a:r>
            <a:r>
              <a:rPr lang="pt-PT" dirty="0"/>
              <a:t> </a:t>
            </a:r>
            <a:r>
              <a:rPr lang="pt-PT" dirty="0" err="1"/>
              <a:t>of</a:t>
            </a:r>
            <a:r>
              <a:rPr lang="pt-PT" dirty="0"/>
              <a:t> Bitcoin</a:t>
            </a:r>
            <a:br>
              <a:rPr lang="pt-PT" dirty="0"/>
            </a:br>
            <a:r>
              <a:rPr lang="en-US" sz="2000" dirty="0">
                <a:solidFill>
                  <a:schemeClr val="bg2"/>
                </a:solidFill>
              </a:rPr>
              <a:t>Price increases and lack of hardware stock related to “Mining”</a:t>
            </a:r>
            <a:br>
              <a:rPr lang="en-US" sz="2000" dirty="0">
                <a:solidFill>
                  <a:schemeClr val="bg2"/>
                </a:solidFill>
              </a:rPr>
            </a:br>
            <a:br>
              <a:rPr lang="pt-PT" dirty="0"/>
            </a:br>
            <a:endParaRPr lang="pt-PT" dirty="0"/>
          </a:p>
        </p:txBody>
      </p:sp>
      <p:sp>
        <p:nvSpPr>
          <p:cNvPr id="3" name="Marcador de Posição de Conteúdo 2">
            <a:extLst>
              <a:ext uri="{FF2B5EF4-FFF2-40B4-BE49-F238E27FC236}">
                <a16:creationId xmlns:a16="http://schemas.microsoft.com/office/drawing/2014/main" id="{1C2BA2FF-BF99-4F49-997E-E255D8B99BD9}"/>
              </a:ext>
            </a:extLst>
          </p:cNvPr>
          <p:cNvSpPr>
            <a:spLocks noGrp="1"/>
          </p:cNvSpPr>
          <p:nvPr>
            <p:ph idx="1"/>
          </p:nvPr>
        </p:nvSpPr>
        <p:spPr>
          <a:xfrm>
            <a:off x="495300" y="1268760"/>
            <a:ext cx="8153400" cy="4953000"/>
          </a:xfrm>
        </p:spPr>
        <p:txBody>
          <a:bodyPr/>
          <a:lstStyle/>
          <a:p>
            <a:r>
              <a:rPr lang="en-US" sz="1600" dirty="0"/>
              <a:t>GPUs are one of the most important components in a mining Machine as they provide a lot of computational power and are widely used in many other industries. </a:t>
            </a:r>
          </a:p>
          <a:p>
            <a:pPr marL="0" indent="0">
              <a:buNone/>
            </a:pPr>
            <a:endParaRPr lang="en-US" sz="1600" dirty="0"/>
          </a:p>
          <a:p>
            <a:r>
              <a:rPr lang="en-US" sz="1600" dirty="0"/>
              <a:t>To be profitable most miners use more than one GPU on their system (with Warehouses full of them at times) and try to get the more recent versions quickly but manufacturers can’t keep up with the demand and retailers take advantage and raise the prices</a:t>
            </a:r>
          </a:p>
          <a:p>
            <a:endParaRPr lang="pt-PT" sz="1600" dirty="0"/>
          </a:p>
          <a:p>
            <a:endParaRPr lang="pt-PT" dirty="0"/>
          </a:p>
        </p:txBody>
      </p:sp>
      <p:pic>
        <p:nvPicPr>
          <p:cNvPr id="4098" name="Picture 2">
            <a:extLst>
              <a:ext uri="{FF2B5EF4-FFF2-40B4-BE49-F238E27FC236}">
                <a16:creationId xmlns:a16="http://schemas.microsoft.com/office/drawing/2014/main" id="{8EDA420A-FCCF-4786-877E-6D9FE4B31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35" y="3582143"/>
            <a:ext cx="5333710" cy="230425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52779A2A-E80F-4F1F-B5B4-7F8F715D90CB}"/>
              </a:ext>
            </a:extLst>
          </p:cNvPr>
          <p:cNvPicPr>
            <a:picLocks noChangeAspect="1"/>
          </p:cNvPicPr>
          <p:nvPr/>
        </p:nvPicPr>
        <p:blipFill>
          <a:blip r:embed="rId3"/>
          <a:stretch>
            <a:fillRect/>
          </a:stretch>
        </p:blipFill>
        <p:spPr>
          <a:xfrm>
            <a:off x="5633633" y="3813957"/>
            <a:ext cx="3311232" cy="1840628"/>
          </a:xfrm>
          <a:prstGeom prst="rect">
            <a:avLst/>
          </a:prstGeom>
        </p:spPr>
      </p:pic>
      <p:sp>
        <p:nvSpPr>
          <p:cNvPr id="7" name="Marcador de Posição do Número do Diapositivo 3">
            <a:extLst>
              <a:ext uri="{FF2B5EF4-FFF2-40B4-BE49-F238E27FC236}">
                <a16:creationId xmlns:a16="http://schemas.microsoft.com/office/drawing/2014/main" id="{8A96ECFF-8A8D-4FF4-BE49-0AB067F27D9B}"/>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18</a:t>
            </a:fld>
            <a:endParaRPr lang="pt-PT" altLang="pt-PT" sz="1200">
              <a:solidFill>
                <a:srgbClr val="000000"/>
              </a:solidFill>
            </a:endParaRPr>
          </a:p>
        </p:txBody>
      </p:sp>
    </p:spTree>
    <p:extLst>
      <p:ext uri="{BB962C8B-B14F-4D97-AF65-F5344CB8AC3E}">
        <p14:creationId xmlns:p14="http://schemas.microsoft.com/office/powerpoint/2010/main" val="215251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12AFA-F6C0-4AEB-AFA0-B61B57060B0C}"/>
              </a:ext>
            </a:extLst>
          </p:cNvPr>
          <p:cNvSpPr>
            <a:spLocks noGrp="1"/>
          </p:cNvSpPr>
          <p:nvPr>
            <p:ph type="title"/>
          </p:nvPr>
        </p:nvSpPr>
        <p:spPr/>
        <p:txBody>
          <a:bodyPr/>
          <a:lstStyle/>
          <a:p>
            <a:r>
              <a:rPr lang="pt-PT" dirty="0"/>
              <a:t>Socio-</a:t>
            </a:r>
            <a:r>
              <a:rPr lang="pt-PT" dirty="0" err="1"/>
              <a:t>Economic</a:t>
            </a:r>
            <a:r>
              <a:rPr lang="pt-PT" dirty="0"/>
              <a:t> </a:t>
            </a:r>
            <a:r>
              <a:rPr lang="pt-PT" dirty="0" err="1"/>
              <a:t>Effects</a:t>
            </a:r>
            <a:r>
              <a:rPr lang="pt-PT" dirty="0"/>
              <a:t> </a:t>
            </a:r>
            <a:r>
              <a:rPr lang="pt-PT" dirty="0" err="1"/>
              <a:t>of</a:t>
            </a:r>
            <a:r>
              <a:rPr lang="pt-PT" dirty="0"/>
              <a:t> Bitcoin</a:t>
            </a:r>
            <a:br>
              <a:rPr lang="pt-PT" dirty="0"/>
            </a:br>
            <a:r>
              <a:rPr lang="en-US" sz="2000" dirty="0">
                <a:solidFill>
                  <a:schemeClr val="bg2"/>
                </a:solidFill>
              </a:rPr>
              <a:t>Price increases and lack of hardware stock related to “Mining”</a:t>
            </a:r>
            <a:br>
              <a:rPr lang="en-US" sz="2000" dirty="0">
                <a:solidFill>
                  <a:schemeClr val="bg2"/>
                </a:solidFill>
              </a:rPr>
            </a:br>
            <a:br>
              <a:rPr lang="pt-PT" dirty="0"/>
            </a:br>
            <a:endParaRPr lang="pt-PT" dirty="0"/>
          </a:p>
        </p:txBody>
      </p:sp>
      <p:sp>
        <p:nvSpPr>
          <p:cNvPr id="3" name="Marcador de Posição de Conteúdo 2">
            <a:extLst>
              <a:ext uri="{FF2B5EF4-FFF2-40B4-BE49-F238E27FC236}">
                <a16:creationId xmlns:a16="http://schemas.microsoft.com/office/drawing/2014/main" id="{1C2BA2FF-BF99-4F49-997E-E255D8B99BD9}"/>
              </a:ext>
            </a:extLst>
          </p:cNvPr>
          <p:cNvSpPr>
            <a:spLocks noGrp="1"/>
          </p:cNvSpPr>
          <p:nvPr>
            <p:ph idx="1"/>
          </p:nvPr>
        </p:nvSpPr>
        <p:spPr>
          <a:xfrm>
            <a:off x="495300" y="1268760"/>
            <a:ext cx="8153400" cy="4953000"/>
          </a:xfrm>
        </p:spPr>
        <p:txBody>
          <a:bodyPr/>
          <a:lstStyle/>
          <a:p>
            <a:pPr algn="just"/>
            <a:r>
              <a:rPr lang="en-US" sz="1600" dirty="0"/>
              <a:t>To correct the situation Manufacturers took some actions. Nvidia, one of the biggest manufacturers of GPUs, decided to create a dedicated line of GPUs optimized for Professional Mining, the  NVIDIA CMP HX and reduced the mining performance of new GPUs produced from other lines by reducing the hash rate. </a:t>
            </a:r>
            <a:endParaRPr lang="pt-PT" sz="1600" dirty="0"/>
          </a:p>
          <a:p>
            <a:endParaRPr lang="pt-PT" dirty="0"/>
          </a:p>
        </p:txBody>
      </p:sp>
      <p:pic>
        <p:nvPicPr>
          <p:cNvPr id="6" name="Imagem 5">
            <a:extLst>
              <a:ext uri="{FF2B5EF4-FFF2-40B4-BE49-F238E27FC236}">
                <a16:creationId xmlns:a16="http://schemas.microsoft.com/office/drawing/2014/main" id="{46CAA6E3-0D06-489B-A6B3-D779B83F182A}"/>
              </a:ext>
            </a:extLst>
          </p:cNvPr>
          <p:cNvPicPr>
            <a:picLocks noChangeAspect="1"/>
          </p:cNvPicPr>
          <p:nvPr/>
        </p:nvPicPr>
        <p:blipFill>
          <a:blip r:embed="rId2"/>
          <a:stretch>
            <a:fillRect/>
          </a:stretch>
        </p:blipFill>
        <p:spPr>
          <a:xfrm>
            <a:off x="1169876" y="2756291"/>
            <a:ext cx="6804248" cy="1345418"/>
          </a:xfrm>
          <a:prstGeom prst="rect">
            <a:avLst/>
          </a:prstGeom>
        </p:spPr>
      </p:pic>
      <p:pic>
        <p:nvPicPr>
          <p:cNvPr id="8" name="Imagem 7">
            <a:extLst>
              <a:ext uri="{FF2B5EF4-FFF2-40B4-BE49-F238E27FC236}">
                <a16:creationId xmlns:a16="http://schemas.microsoft.com/office/drawing/2014/main" id="{C30D0B11-01F3-4675-A330-2D2EC0061A0A}"/>
              </a:ext>
            </a:extLst>
          </p:cNvPr>
          <p:cNvPicPr>
            <a:picLocks noChangeAspect="1"/>
          </p:cNvPicPr>
          <p:nvPr/>
        </p:nvPicPr>
        <p:blipFill>
          <a:blip r:embed="rId3"/>
          <a:stretch>
            <a:fillRect/>
          </a:stretch>
        </p:blipFill>
        <p:spPr>
          <a:xfrm>
            <a:off x="1169876" y="4687006"/>
            <a:ext cx="7127776" cy="817650"/>
          </a:xfrm>
          <a:prstGeom prst="rect">
            <a:avLst/>
          </a:prstGeom>
        </p:spPr>
      </p:pic>
      <p:sp>
        <p:nvSpPr>
          <p:cNvPr id="7" name="Marcador de Posição do Número do Diapositivo 3">
            <a:extLst>
              <a:ext uri="{FF2B5EF4-FFF2-40B4-BE49-F238E27FC236}">
                <a16:creationId xmlns:a16="http://schemas.microsoft.com/office/drawing/2014/main" id="{6FB5B308-AD7F-4254-BCC5-D05561481313}"/>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19</a:t>
            </a:fld>
            <a:endParaRPr lang="pt-PT" altLang="pt-PT" sz="1200">
              <a:solidFill>
                <a:srgbClr val="000000"/>
              </a:solidFill>
            </a:endParaRPr>
          </a:p>
        </p:txBody>
      </p:sp>
    </p:spTree>
    <p:extLst>
      <p:ext uri="{BB962C8B-B14F-4D97-AF65-F5344CB8AC3E}">
        <p14:creationId xmlns:p14="http://schemas.microsoft.com/office/powerpoint/2010/main" val="4232889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ítulo 1"/>
          <p:cNvSpPr>
            <a:spLocks noGrp="1"/>
          </p:cNvSpPr>
          <p:nvPr>
            <p:ph type="title"/>
          </p:nvPr>
        </p:nvSpPr>
        <p:spPr bwMode="auto">
          <a:xfrm>
            <a:off x="838199" y="427583"/>
            <a:ext cx="7467600" cy="868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pt-PT" altLang="pt-PT" b="1" err="1"/>
              <a:t>Objectives</a:t>
            </a:r>
            <a:endParaRPr lang="pt-PT" altLang="pt-PT" b="1" dirty="0"/>
          </a:p>
        </p:txBody>
      </p:sp>
      <p:sp>
        <p:nvSpPr>
          <p:cNvPr id="17411" name="Marcador de Posição de Conteúdo 2"/>
          <p:cNvSpPr>
            <a:spLocks noGrp="1"/>
          </p:cNvSpPr>
          <p:nvPr>
            <p:ph sz="quarter" idx="1"/>
          </p:nvPr>
        </p:nvSpPr>
        <p:spPr>
          <a:xfrm>
            <a:off x="728661" y="1484784"/>
            <a:ext cx="7686675" cy="4873625"/>
          </a:xfrm>
        </p:spPr>
        <p:txBody>
          <a:bodyPr/>
          <a:lstStyle/>
          <a:p>
            <a:pPr algn="just">
              <a:lnSpc>
                <a:spcPct val="150000"/>
              </a:lnSpc>
            </a:pPr>
            <a:r>
              <a:rPr lang="pt-PT" sz="2000" b="1" i="0" u="none" strike="noStrike" err="1">
                <a:solidFill>
                  <a:srgbClr val="000000"/>
                </a:solidFill>
                <a:effectLst/>
                <a:latin typeface="Arial" panose="020B0604020202020204" pitchFamily="34" charset="0"/>
              </a:rPr>
              <a:t>Understand</a:t>
            </a:r>
            <a:r>
              <a:rPr lang="pt-PT" sz="2000" b="1" i="0" u="none" strike="noStrike">
                <a:solidFill>
                  <a:srgbClr val="000000"/>
                </a:solidFill>
                <a:effectLst/>
                <a:latin typeface="Arial" panose="020B0604020202020204" pitchFamily="34" charset="0"/>
              </a:rPr>
              <a:t> </a:t>
            </a:r>
            <a:r>
              <a:rPr lang="pt-PT" altLang="pt-PT" sz="2000" b="1" err="1">
                <a:latin typeface="Arial" panose="020B0604020202020204" pitchFamily="34" charset="0"/>
                <a:cs typeface="Arial" panose="020B0604020202020204" pitchFamily="34" charset="0"/>
              </a:rPr>
              <a:t>what</a:t>
            </a:r>
            <a:r>
              <a:rPr lang="pt-PT" altLang="pt-PT" sz="2000" b="1">
                <a:latin typeface="Arial" panose="020B0604020202020204" pitchFamily="34" charset="0"/>
                <a:cs typeface="Arial" panose="020B0604020202020204" pitchFamily="34" charset="0"/>
              </a:rPr>
              <a:t> are </a:t>
            </a:r>
            <a:r>
              <a:rPr lang="pt-PT" altLang="pt-PT" sz="2000" b="1" err="1">
                <a:latin typeface="Arial" panose="020B0604020202020204" pitchFamily="34" charset="0"/>
                <a:cs typeface="Arial" panose="020B0604020202020204" pitchFamily="34" charset="0"/>
              </a:rPr>
              <a:t>Cryptocurrencies</a:t>
            </a:r>
            <a:endParaRPr lang="pt-PT" altLang="pt-PT" sz="2000" b="1" dirty="0">
              <a:latin typeface="Arial" panose="020B0604020202020204" pitchFamily="34" charset="0"/>
              <a:cs typeface="Arial" panose="020B0604020202020204" pitchFamily="34" charset="0"/>
            </a:endParaRPr>
          </a:p>
          <a:p>
            <a:pPr algn="just">
              <a:lnSpc>
                <a:spcPct val="150000"/>
              </a:lnSpc>
            </a:pPr>
            <a:r>
              <a:rPr lang="pt-PT" altLang="pt-PT" sz="2000" b="1" err="1">
                <a:latin typeface="Arial" panose="020B0604020202020204" pitchFamily="34" charset="0"/>
                <a:cs typeface="Arial" panose="020B0604020202020204" pitchFamily="34" charset="0"/>
              </a:rPr>
              <a:t>Study</a:t>
            </a:r>
            <a:r>
              <a:rPr lang="pt-PT" altLang="pt-PT" sz="2000" b="1">
                <a:latin typeface="Arial" panose="020B0604020202020204" pitchFamily="34" charset="0"/>
                <a:cs typeface="Arial" panose="020B0604020202020204" pitchFamily="34" charset="0"/>
              </a:rPr>
              <a:t> Bitcoin </a:t>
            </a:r>
            <a:r>
              <a:rPr lang="pt-PT" altLang="pt-PT" sz="2000" b="1" err="1">
                <a:latin typeface="Arial" panose="020B0604020202020204" pitchFamily="34" charset="0"/>
                <a:cs typeface="Arial" panose="020B0604020202020204" pitchFamily="34" charset="0"/>
              </a:rPr>
              <a:t>and</a:t>
            </a:r>
            <a:r>
              <a:rPr lang="pt-PT" altLang="pt-PT" sz="2000" b="1">
                <a:latin typeface="Arial" panose="020B0604020202020204" pitchFamily="34" charset="0"/>
                <a:cs typeface="Arial" panose="020B0604020202020204" pitchFamily="34" charset="0"/>
              </a:rPr>
              <a:t> Bitcoin </a:t>
            </a:r>
            <a:r>
              <a:rPr lang="pt-PT" altLang="pt-PT" sz="2000" b="1" err="1">
                <a:latin typeface="Arial" panose="020B0604020202020204" pitchFamily="34" charset="0"/>
                <a:cs typeface="Arial" panose="020B0604020202020204" pitchFamily="34" charset="0"/>
              </a:rPr>
              <a:t>Protocol</a:t>
            </a:r>
            <a:endParaRPr lang="pt-PT" altLang="pt-PT" sz="2000" b="1" dirty="0">
              <a:latin typeface="Arial" panose="020B0604020202020204" pitchFamily="34" charset="0"/>
              <a:cs typeface="Arial" panose="020B0604020202020204" pitchFamily="34" charset="0"/>
            </a:endParaRPr>
          </a:p>
          <a:p>
            <a:pPr algn="just">
              <a:lnSpc>
                <a:spcPct val="150000"/>
              </a:lnSpc>
            </a:pPr>
            <a:r>
              <a:rPr lang="pt-PT" altLang="pt-PT" sz="2000" b="1" err="1">
                <a:latin typeface="Arial" panose="020B0604020202020204" pitchFamily="34" charset="0"/>
                <a:cs typeface="Arial" panose="020B0604020202020204" pitchFamily="34" charset="0"/>
              </a:rPr>
              <a:t>Study</a:t>
            </a:r>
            <a:r>
              <a:rPr lang="pt-PT" altLang="pt-PT" sz="2000" b="1">
                <a:latin typeface="Arial" panose="020B0604020202020204" pitchFamily="34" charset="0"/>
                <a:cs typeface="Arial" panose="020B0604020202020204" pitchFamily="34" charset="0"/>
              </a:rPr>
              <a:t> </a:t>
            </a:r>
            <a:r>
              <a:rPr lang="pt-PT" altLang="pt-PT" sz="2000" b="1" err="1">
                <a:latin typeface="Arial" panose="020B0604020202020204" pitchFamily="34" charset="0"/>
                <a:cs typeface="Arial" panose="020B0604020202020204" pitchFamily="34" charset="0"/>
              </a:rPr>
              <a:t>the</a:t>
            </a:r>
            <a:r>
              <a:rPr lang="pt-PT" altLang="pt-PT" sz="2000" b="1">
                <a:latin typeface="Arial" panose="020B0604020202020204" pitchFamily="34" charset="0"/>
                <a:cs typeface="Arial" panose="020B0604020202020204" pitchFamily="34" charset="0"/>
              </a:rPr>
              <a:t> Socio-</a:t>
            </a:r>
            <a:r>
              <a:rPr lang="pt-PT" altLang="pt-PT" sz="2000" b="1" err="1">
                <a:latin typeface="Arial" panose="020B0604020202020204" pitchFamily="34" charset="0"/>
                <a:cs typeface="Arial" panose="020B0604020202020204" pitchFamily="34" charset="0"/>
              </a:rPr>
              <a:t>Economic</a:t>
            </a:r>
            <a:r>
              <a:rPr lang="pt-PT" altLang="pt-PT" sz="2000" b="1">
                <a:latin typeface="Arial" panose="020B0604020202020204" pitchFamily="34" charset="0"/>
                <a:cs typeface="Arial" panose="020B0604020202020204" pitchFamily="34" charset="0"/>
              </a:rPr>
              <a:t> </a:t>
            </a:r>
            <a:r>
              <a:rPr lang="pt-PT" altLang="pt-PT" sz="2000" b="1" err="1">
                <a:latin typeface="Arial" panose="020B0604020202020204" pitchFamily="34" charset="0"/>
                <a:cs typeface="Arial" panose="020B0604020202020204" pitchFamily="34" charset="0"/>
              </a:rPr>
              <a:t>effects</a:t>
            </a:r>
            <a:r>
              <a:rPr lang="pt-PT" altLang="pt-PT" sz="2000" b="1">
                <a:latin typeface="Arial" panose="020B0604020202020204" pitchFamily="34" charset="0"/>
                <a:cs typeface="Arial" panose="020B0604020202020204" pitchFamily="34" charset="0"/>
              </a:rPr>
              <a:t> </a:t>
            </a:r>
            <a:r>
              <a:rPr lang="pt-PT" altLang="pt-PT" sz="2000" b="1" err="1">
                <a:latin typeface="Arial" panose="020B0604020202020204" pitchFamily="34" charset="0"/>
                <a:cs typeface="Arial" panose="020B0604020202020204" pitchFamily="34" charset="0"/>
              </a:rPr>
              <a:t>of</a:t>
            </a:r>
            <a:r>
              <a:rPr lang="pt-PT" altLang="pt-PT" sz="2000" b="1">
                <a:latin typeface="Arial" panose="020B0604020202020204" pitchFamily="34" charset="0"/>
                <a:cs typeface="Arial" panose="020B0604020202020204" pitchFamily="34" charset="0"/>
              </a:rPr>
              <a:t> Bitcoin</a:t>
            </a:r>
            <a:endParaRPr lang="pt-PT" altLang="pt-PT" sz="2000" b="1" dirty="0">
              <a:latin typeface="Arial" panose="020B0604020202020204" pitchFamily="34" charset="0"/>
              <a:cs typeface="Arial" panose="020B0604020202020204" pitchFamily="34" charset="0"/>
            </a:endParaRPr>
          </a:p>
          <a:p>
            <a:pPr marL="0" indent="0" algn="just">
              <a:lnSpc>
                <a:spcPct val="150000"/>
              </a:lnSpc>
              <a:buNone/>
            </a:pPr>
            <a:endParaRPr lang="pt-PT" altLang="pt-PT" sz="2000" b="1">
              <a:latin typeface="Arial" panose="020B0604020202020204" pitchFamily="34" charset="0"/>
              <a:cs typeface="Arial" panose="020B0604020202020204" pitchFamily="34" charset="0"/>
            </a:endParaRPr>
          </a:p>
        </p:txBody>
      </p:sp>
      <p:sp>
        <p:nvSpPr>
          <p:cNvPr id="17412" name="Marcador de Posição do Número do Diapositivo 3"/>
          <p:cNvSpPr>
            <a:spLocks noGrp="1"/>
          </p:cNvSpPr>
          <p:nvPr>
            <p:ph type="sldNum" sz="quarter" idx="10"/>
          </p:nvPr>
        </p:nvSpPr>
        <p:spPr bwMode="auto">
          <a:xfrm>
            <a:off x="8772527" y="6589889"/>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7AB64A-6F96-4304-958E-4D6493EEA3B1}" type="slidenum">
              <a:rPr lang="pt-PT" altLang="pt-PT" sz="1200">
                <a:solidFill>
                  <a:srgbClr val="000000"/>
                </a:solidFill>
              </a:rPr>
              <a:pPr/>
              <a:t>3</a:t>
            </a:fld>
            <a:endParaRPr lang="pt-PT" altLang="pt-PT" sz="12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12AFA-F6C0-4AEB-AFA0-B61B57060B0C}"/>
              </a:ext>
            </a:extLst>
          </p:cNvPr>
          <p:cNvSpPr>
            <a:spLocks noGrp="1"/>
          </p:cNvSpPr>
          <p:nvPr>
            <p:ph type="title"/>
          </p:nvPr>
        </p:nvSpPr>
        <p:spPr/>
        <p:txBody>
          <a:bodyPr/>
          <a:lstStyle/>
          <a:p>
            <a:r>
              <a:rPr lang="pt-PT" dirty="0"/>
              <a:t>Socio-</a:t>
            </a:r>
            <a:r>
              <a:rPr lang="pt-PT" dirty="0" err="1"/>
              <a:t>Economic</a:t>
            </a:r>
            <a:r>
              <a:rPr lang="pt-PT" dirty="0"/>
              <a:t> </a:t>
            </a:r>
            <a:r>
              <a:rPr lang="pt-PT" dirty="0" err="1"/>
              <a:t>Effects</a:t>
            </a:r>
            <a:r>
              <a:rPr lang="pt-PT" dirty="0"/>
              <a:t> </a:t>
            </a:r>
            <a:r>
              <a:rPr lang="pt-PT" dirty="0" err="1"/>
              <a:t>of</a:t>
            </a:r>
            <a:r>
              <a:rPr lang="pt-PT" dirty="0"/>
              <a:t> Bitcoin</a:t>
            </a:r>
            <a:br>
              <a:rPr lang="pt-PT" dirty="0"/>
            </a:br>
            <a:r>
              <a:rPr lang="en-US" sz="3200" dirty="0">
                <a:solidFill>
                  <a:schemeClr val="bg2"/>
                </a:solidFill>
              </a:rPr>
              <a:t>Monetary system</a:t>
            </a:r>
            <a:br>
              <a:rPr lang="en-US" sz="3200" dirty="0">
                <a:solidFill>
                  <a:schemeClr val="bg2"/>
                </a:solidFill>
              </a:rPr>
            </a:br>
            <a:br>
              <a:rPr lang="pt-PT" dirty="0"/>
            </a:br>
            <a:endParaRPr lang="pt-PT" dirty="0"/>
          </a:p>
        </p:txBody>
      </p:sp>
      <p:sp>
        <p:nvSpPr>
          <p:cNvPr id="3" name="Marcador de Posição de Conteúdo 2">
            <a:extLst>
              <a:ext uri="{FF2B5EF4-FFF2-40B4-BE49-F238E27FC236}">
                <a16:creationId xmlns:a16="http://schemas.microsoft.com/office/drawing/2014/main" id="{1C2BA2FF-BF99-4F49-997E-E255D8B99BD9}"/>
              </a:ext>
            </a:extLst>
          </p:cNvPr>
          <p:cNvSpPr>
            <a:spLocks noGrp="1"/>
          </p:cNvSpPr>
          <p:nvPr>
            <p:ph idx="1"/>
          </p:nvPr>
        </p:nvSpPr>
        <p:spPr>
          <a:xfrm>
            <a:off x="495300" y="1268760"/>
            <a:ext cx="8153400" cy="4953000"/>
          </a:xfrm>
        </p:spPr>
        <p:txBody>
          <a:bodyPr/>
          <a:lstStyle/>
          <a:p>
            <a:pPr algn="just"/>
            <a:r>
              <a:rPr lang="en-US" sz="1600" dirty="0"/>
              <a:t>For the time being the impact of Bitcoin on the Monetary systems is close to none. </a:t>
            </a:r>
          </a:p>
          <a:p>
            <a:pPr marL="0" indent="0" algn="just">
              <a:buNone/>
            </a:pPr>
            <a:endParaRPr lang="en-US" sz="1600" dirty="0"/>
          </a:p>
          <a:p>
            <a:pPr algn="just"/>
            <a:r>
              <a:rPr lang="en-US" sz="1600" dirty="0"/>
              <a:t>Market capitalization (814.7 billion U.S. dollars around May 2021) is still small compared with the Market capitalization of the banking market worldwide (8.9 trillion dollars around the first Q1 of 2021).</a:t>
            </a:r>
          </a:p>
          <a:p>
            <a:endParaRPr lang="pt-PT" dirty="0"/>
          </a:p>
        </p:txBody>
      </p:sp>
      <p:graphicFrame>
        <p:nvGraphicFramePr>
          <p:cNvPr id="7" name="Gráfico 6">
            <a:extLst>
              <a:ext uri="{FF2B5EF4-FFF2-40B4-BE49-F238E27FC236}">
                <a16:creationId xmlns:a16="http://schemas.microsoft.com/office/drawing/2014/main" id="{6A2A6EAB-3C68-44BF-AE38-CEDD55872060}"/>
              </a:ext>
            </a:extLst>
          </p:cNvPr>
          <p:cNvGraphicFramePr/>
          <p:nvPr>
            <p:extLst>
              <p:ext uri="{D42A27DB-BD31-4B8C-83A1-F6EECF244321}">
                <p14:modId xmlns:p14="http://schemas.microsoft.com/office/powerpoint/2010/main" val="2547256238"/>
              </p:ext>
            </p:extLst>
          </p:nvPr>
        </p:nvGraphicFramePr>
        <p:xfrm>
          <a:off x="2015716" y="3104976"/>
          <a:ext cx="5112568" cy="3116784"/>
        </p:xfrm>
        <a:graphic>
          <a:graphicData uri="http://schemas.openxmlformats.org/drawingml/2006/chart">
            <c:chart xmlns:c="http://schemas.openxmlformats.org/drawingml/2006/chart" xmlns:r="http://schemas.openxmlformats.org/officeDocument/2006/relationships" r:id="rId2"/>
          </a:graphicData>
        </a:graphic>
      </p:graphicFrame>
      <p:sp>
        <p:nvSpPr>
          <p:cNvPr id="6" name="Marcador de Posição do Número do Diapositivo 3">
            <a:extLst>
              <a:ext uri="{FF2B5EF4-FFF2-40B4-BE49-F238E27FC236}">
                <a16:creationId xmlns:a16="http://schemas.microsoft.com/office/drawing/2014/main" id="{0AC7D5F7-2C91-4EE6-BC66-71A7B9B2C0EE}"/>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20</a:t>
            </a:fld>
            <a:endParaRPr lang="pt-PT" altLang="pt-PT" sz="1200">
              <a:solidFill>
                <a:srgbClr val="000000"/>
              </a:solidFill>
            </a:endParaRPr>
          </a:p>
        </p:txBody>
      </p:sp>
    </p:spTree>
    <p:extLst>
      <p:ext uri="{BB962C8B-B14F-4D97-AF65-F5344CB8AC3E}">
        <p14:creationId xmlns:p14="http://schemas.microsoft.com/office/powerpoint/2010/main" val="157204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12AFA-F6C0-4AEB-AFA0-B61B57060B0C}"/>
              </a:ext>
            </a:extLst>
          </p:cNvPr>
          <p:cNvSpPr>
            <a:spLocks noGrp="1"/>
          </p:cNvSpPr>
          <p:nvPr>
            <p:ph type="title"/>
          </p:nvPr>
        </p:nvSpPr>
        <p:spPr/>
        <p:txBody>
          <a:bodyPr/>
          <a:lstStyle/>
          <a:p>
            <a:r>
              <a:rPr lang="pt-PT" dirty="0"/>
              <a:t>Socio-</a:t>
            </a:r>
            <a:r>
              <a:rPr lang="pt-PT" dirty="0" err="1"/>
              <a:t>Economic</a:t>
            </a:r>
            <a:r>
              <a:rPr lang="pt-PT" dirty="0"/>
              <a:t> </a:t>
            </a:r>
            <a:r>
              <a:rPr lang="pt-PT" dirty="0" err="1"/>
              <a:t>Effects</a:t>
            </a:r>
            <a:r>
              <a:rPr lang="pt-PT" dirty="0"/>
              <a:t> </a:t>
            </a:r>
            <a:r>
              <a:rPr lang="pt-PT" dirty="0" err="1"/>
              <a:t>of</a:t>
            </a:r>
            <a:r>
              <a:rPr lang="pt-PT" dirty="0"/>
              <a:t> Bitcoin</a:t>
            </a:r>
            <a:br>
              <a:rPr lang="pt-PT" dirty="0"/>
            </a:br>
            <a:r>
              <a:rPr lang="en-US" sz="3200" dirty="0">
                <a:solidFill>
                  <a:schemeClr val="bg2"/>
                </a:solidFill>
              </a:rPr>
              <a:t>Energy expenditure</a:t>
            </a:r>
            <a:br>
              <a:rPr lang="en-US" sz="3200" dirty="0">
                <a:solidFill>
                  <a:schemeClr val="bg2"/>
                </a:solidFill>
              </a:rPr>
            </a:br>
            <a:br>
              <a:rPr lang="pt-PT" dirty="0"/>
            </a:br>
            <a:endParaRPr lang="pt-PT" dirty="0"/>
          </a:p>
        </p:txBody>
      </p:sp>
      <p:sp>
        <p:nvSpPr>
          <p:cNvPr id="3" name="Marcador de Posição de Conteúdo 2">
            <a:extLst>
              <a:ext uri="{FF2B5EF4-FFF2-40B4-BE49-F238E27FC236}">
                <a16:creationId xmlns:a16="http://schemas.microsoft.com/office/drawing/2014/main" id="{1C2BA2FF-BF99-4F49-997E-E255D8B99BD9}"/>
              </a:ext>
            </a:extLst>
          </p:cNvPr>
          <p:cNvSpPr>
            <a:spLocks noGrp="1"/>
          </p:cNvSpPr>
          <p:nvPr>
            <p:ph idx="1"/>
          </p:nvPr>
        </p:nvSpPr>
        <p:spPr>
          <a:xfrm>
            <a:off x="495300" y="1268760"/>
            <a:ext cx="8153400" cy="4953000"/>
          </a:xfrm>
        </p:spPr>
        <p:txBody>
          <a:bodyPr/>
          <a:lstStyle/>
          <a:p>
            <a:pPr algn="just"/>
            <a:r>
              <a:rPr lang="en-US" sz="1600" dirty="0"/>
              <a:t>For the mining process a large energy expenditure is necessary to support the hardware involved in the process like GPUs, which despite major advances in its electrical efficiency still have a significant energy expenditure.</a:t>
            </a:r>
          </a:p>
          <a:p>
            <a:pPr marL="0" indent="0" algn="just">
              <a:buNone/>
            </a:pPr>
            <a:endParaRPr lang="en-US" sz="1600" dirty="0"/>
          </a:p>
          <a:p>
            <a:pPr algn="just"/>
            <a:r>
              <a:rPr lang="en-US" sz="1600" dirty="0"/>
              <a:t>Bitcoin Energy Consumption in 2019 was around 144.28 terawatt-hours (</a:t>
            </a:r>
            <a:r>
              <a:rPr lang="en-US" sz="1600" dirty="0" err="1"/>
              <a:t>TWh</a:t>
            </a:r>
            <a:r>
              <a:rPr lang="en-US" sz="1600" dirty="0"/>
              <a:t>), a value above many developed countries like, Sweden with 131.798 </a:t>
            </a:r>
            <a:r>
              <a:rPr lang="en-US" sz="1600" dirty="0" err="1"/>
              <a:t>TWh</a:t>
            </a:r>
            <a:r>
              <a:rPr lang="en-US" sz="1600" dirty="0"/>
              <a:t>, Netherlands with 110.682 </a:t>
            </a:r>
            <a:r>
              <a:rPr lang="en-US" sz="1600" dirty="0" err="1"/>
              <a:t>TWh</a:t>
            </a:r>
            <a:r>
              <a:rPr lang="en-US" sz="1600" dirty="0"/>
              <a:t> or Portugal with 48.0351 </a:t>
            </a:r>
            <a:r>
              <a:rPr lang="en-US" sz="1600" dirty="0" err="1"/>
              <a:t>TWh</a:t>
            </a:r>
            <a:r>
              <a:rPr lang="en-US" sz="1600" dirty="0"/>
              <a:t>.</a:t>
            </a:r>
          </a:p>
          <a:p>
            <a:endParaRPr lang="pt-PT" sz="1600" dirty="0"/>
          </a:p>
        </p:txBody>
      </p:sp>
      <p:pic>
        <p:nvPicPr>
          <p:cNvPr id="1026" name="Picture 2">
            <a:extLst>
              <a:ext uri="{FF2B5EF4-FFF2-40B4-BE49-F238E27FC236}">
                <a16:creationId xmlns:a16="http://schemas.microsoft.com/office/drawing/2014/main" id="{CEE5FC6D-61A5-4C59-9159-CF09D50CE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922" y="3573016"/>
            <a:ext cx="2854155" cy="2936751"/>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Posição do Número do Diapositivo 3">
            <a:extLst>
              <a:ext uri="{FF2B5EF4-FFF2-40B4-BE49-F238E27FC236}">
                <a16:creationId xmlns:a16="http://schemas.microsoft.com/office/drawing/2014/main" id="{461F3658-9BAB-47E3-84E8-53BDD1241E56}"/>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21</a:t>
            </a:fld>
            <a:endParaRPr lang="pt-PT" altLang="pt-PT" sz="1200">
              <a:solidFill>
                <a:srgbClr val="000000"/>
              </a:solidFill>
            </a:endParaRPr>
          </a:p>
        </p:txBody>
      </p:sp>
    </p:spTree>
    <p:extLst>
      <p:ext uri="{BB962C8B-B14F-4D97-AF65-F5344CB8AC3E}">
        <p14:creationId xmlns:p14="http://schemas.microsoft.com/office/powerpoint/2010/main" val="2999237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12AFA-F6C0-4AEB-AFA0-B61B57060B0C}"/>
              </a:ext>
            </a:extLst>
          </p:cNvPr>
          <p:cNvSpPr>
            <a:spLocks noGrp="1"/>
          </p:cNvSpPr>
          <p:nvPr>
            <p:ph type="title"/>
          </p:nvPr>
        </p:nvSpPr>
        <p:spPr/>
        <p:txBody>
          <a:bodyPr/>
          <a:lstStyle/>
          <a:p>
            <a:r>
              <a:rPr lang="pt-PT" dirty="0"/>
              <a:t>Socio-</a:t>
            </a:r>
            <a:r>
              <a:rPr lang="pt-PT" dirty="0" err="1"/>
              <a:t>Economic</a:t>
            </a:r>
            <a:r>
              <a:rPr lang="pt-PT" dirty="0"/>
              <a:t> </a:t>
            </a:r>
            <a:r>
              <a:rPr lang="pt-PT" dirty="0" err="1"/>
              <a:t>Effects</a:t>
            </a:r>
            <a:r>
              <a:rPr lang="pt-PT" dirty="0"/>
              <a:t> </a:t>
            </a:r>
            <a:r>
              <a:rPr lang="pt-PT" dirty="0" err="1"/>
              <a:t>of</a:t>
            </a:r>
            <a:r>
              <a:rPr lang="pt-PT" dirty="0"/>
              <a:t> Bitcoin</a:t>
            </a:r>
            <a:br>
              <a:rPr lang="pt-PT" dirty="0"/>
            </a:br>
            <a:r>
              <a:rPr lang="en-US" sz="3200" dirty="0">
                <a:solidFill>
                  <a:schemeClr val="bg2"/>
                </a:solidFill>
              </a:rPr>
              <a:t>Energy expenditure</a:t>
            </a:r>
            <a:br>
              <a:rPr lang="en-US" sz="3200" dirty="0">
                <a:solidFill>
                  <a:schemeClr val="bg2"/>
                </a:solidFill>
              </a:rPr>
            </a:br>
            <a:br>
              <a:rPr lang="pt-PT" dirty="0"/>
            </a:br>
            <a:endParaRPr lang="pt-PT" dirty="0"/>
          </a:p>
        </p:txBody>
      </p:sp>
      <p:sp>
        <p:nvSpPr>
          <p:cNvPr id="3" name="Marcador de Posição de Conteúdo 2">
            <a:extLst>
              <a:ext uri="{FF2B5EF4-FFF2-40B4-BE49-F238E27FC236}">
                <a16:creationId xmlns:a16="http://schemas.microsoft.com/office/drawing/2014/main" id="{1C2BA2FF-BF99-4F49-997E-E255D8B99BD9}"/>
              </a:ext>
            </a:extLst>
          </p:cNvPr>
          <p:cNvSpPr>
            <a:spLocks noGrp="1"/>
          </p:cNvSpPr>
          <p:nvPr>
            <p:ph idx="1"/>
          </p:nvPr>
        </p:nvSpPr>
        <p:spPr>
          <a:xfrm>
            <a:off x="495300" y="1268760"/>
            <a:ext cx="8153400" cy="4953000"/>
          </a:xfrm>
        </p:spPr>
        <p:txBody>
          <a:bodyPr/>
          <a:lstStyle/>
          <a:p>
            <a:pPr algn="just"/>
            <a:r>
              <a:rPr lang="en-US" sz="1600" dirty="0"/>
              <a:t>Bitcoin Network depends heavily on coal-based power that produces some of the worst emissions, which increases Bitcoin's carbon footprint, and this makes a made a big negative impact on Bitcoin's reputation as people increasingly understand the effects of climate change and prefer solutions based mostly in green energy to those who don’t</a:t>
            </a:r>
          </a:p>
          <a:p>
            <a:endParaRPr lang="en-US" sz="1600" dirty="0"/>
          </a:p>
        </p:txBody>
      </p:sp>
      <p:pic>
        <p:nvPicPr>
          <p:cNvPr id="2052" name="Picture 4">
            <a:extLst>
              <a:ext uri="{FF2B5EF4-FFF2-40B4-BE49-F238E27FC236}">
                <a16:creationId xmlns:a16="http://schemas.microsoft.com/office/drawing/2014/main" id="{0273B342-6602-4CD5-B506-69DCCF1CA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29" y="2608070"/>
            <a:ext cx="5991342" cy="3463434"/>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1F38B61B-30A9-46FF-841B-930794FA4E4F}"/>
              </a:ext>
            </a:extLst>
          </p:cNvPr>
          <p:cNvSpPr txBox="1"/>
          <p:nvPr/>
        </p:nvSpPr>
        <p:spPr>
          <a:xfrm>
            <a:off x="1576329" y="6170935"/>
            <a:ext cx="5991342" cy="461665"/>
          </a:xfrm>
          <a:prstGeom prst="rect">
            <a:avLst/>
          </a:prstGeom>
          <a:noFill/>
        </p:spPr>
        <p:txBody>
          <a:bodyPr wrap="square" rtlCol="0">
            <a:spAutoFit/>
          </a:bodyPr>
          <a:lstStyle/>
          <a:p>
            <a:r>
              <a:rPr lang="en-US" sz="1200" dirty="0">
                <a:solidFill>
                  <a:srgbClr val="000000"/>
                </a:solidFill>
                <a:latin typeface="+mn-lt"/>
              </a:rPr>
              <a:t>Bitcoin Mining Graph from September 2019 to April 2020 created by the University of Cambridge</a:t>
            </a:r>
            <a:endParaRPr lang="pt-PT" sz="1200" dirty="0">
              <a:solidFill>
                <a:srgbClr val="000000"/>
              </a:solidFill>
              <a:latin typeface="+mn-lt"/>
            </a:endParaRPr>
          </a:p>
        </p:txBody>
      </p:sp>
      <p:sp>
        <p:nvSpPr>
          <p:cNvPr id="7" name="Marcador de Posição do Número do Diapositivo 3">
            <a:extLst>
              <a:ext uri="{FF2B5EF4-FFF2-40B4-BE49-F238E27FC236}">
                <a16:creationId xmlns:a16="http://schemas.microsoft.com/office/drawing/2014/main" id="{11CAD1F7-F173-43E1-B7DF-36BB7DB35377}"/>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22</a:t>
            </a:fld>
            <a:endParaRPr lang="pt-PT" altLang="pt-PT" sz="1200">
              <a:solidFill>
                <a:srgbClr val="000000"/>
              </a:solidFill>
            </a:endParaRPr>
          </a:p>
        </p:txBody>
      </p:sp>
    </p:spTree>
    <p:extLst>
      <p:ext uri="{BB962C8B-B14F-4D97-AF65-F5344CB8AC3E}">
        <p14:creationId xmlns:p14="http://schemas.microsoft.com/office/powerpoint/2010/main" val="2940066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D12AFA-F6C0-4AEB-AFA0-B61B57060B0C}"/>
              </a:ext>
            </a:extLst>
          </p:cNvPr>
          <p:cNvSpPr>
            <a:spLocks noGrp="1"/>
          </p:cNvSpPr>
          <p:nvPr>
            <p:ph type="title"/>
          </p:nvPr>
        </p:nvSpPr>
        <p:spPr/>
        <p:txBody>
          <a:bodyPr/>
          <a:lstStyle/>
          <a:p>
            <a:r>
              <a:rPr lang="pt-PT" dirty="0"/>
              <a:t>Socio-</a:t>
            </a:r>
            <a:r>
              <a:rPr lang="pt-PT" dirty="0" err="1"/>
              <a:t>Economic</a:t>
            </a:r>
            <a:r>
              <a:rPr lang="pt-PT" dirty="0"/>
              <a:t> </a:t>
            </a:r>
            <a:r>
              <a:rPr lang="pt-PT" dirty="0" err="1"/>
              <a:t>Effects</a:t>
            </a:r>
            <a:r>
              <a:rPr lang="pt-PT" dirty="0"/>
              <a:t> </a:t>
            </a:r>
            <a:r>
              <a:rPr lang="pt-PT" dirty="0" err="1"/>
              <a:t>of</a:t>
            </a:r>
            <a:r>
              <a:rPr lang="pt-PT" dirty="0"/>
              <a:t> Bitcoin</a:t>
            </a:r>
            <a:br>
              <a:rPr lang="pt-PT" dirty="0"/>
            </a:br>
            <a:r>
              <a:rPr lang="en-US" sz="3200" dirty="0">
                <a:solidFill>
                  <a:schemeClr val="bg2"/>
                </a:solidFill>
              </a:rPr>
              <a:t>Political implications</a:t>
            </a:r>
            <a:br>
              <a:rPr lang="en-US" sz="3200" dirty="0">
                <a:solidFill>
                  <a:schemeClr val="bg2"/>
                </a:solidFill>
              </a:rPr>
            </a:br>
            <a:br>
              <a:rPr lang="pt-PT" dirty="0"/>
            </a:br>
            <a:endParaRPr lang="pt-PT" dirty="0"/>
          </a:p>
        </p:txBody>
      </p:sp>
      <p:sp>
        <p:nvSpPr>
          <p:cNvPr id="3" name="Marcador de Posição de Conteúdo 2">
            <a:extLst>
              <a:ext uri="{FF2B5EF4-FFF2-40B4-BE49-F238E27FC236}">
                <a16:creationId xmlns:a16="http://schemas.microsoft.com/office/drawing/2014/main" id="{1C2BA2FF-BF99-4F49-997E-E255D8B99BD9}"/>
              </a:ext>
            </a:extLst>
          </p:cNvPr>
          <p:cNvSpPr>
            <a:spLocks noGrp="1"/>
          </p:cNvSpPr>
          <p:nvPr>
            <p:ph idx="1"/>
          </p:nvPr>
        </p:nvSpPr>
        <p:spPr>
          <a:xfrm>
            <a:off x="495300" y="1268760"/>
            <a:ext cx="8153400" cy="4953000"/>
          </a:xfrm>
        </p:spPr>
        <p:txBody>
          <a:bodyPr/>
          <a:lstStyle/>
          <a:p>
            <a:r>
              <a:rPr lang="en-US" sz="1600" dirty="0"/>
              <a:t>Some governments consider Bitcoin a menace because it doesn't have a central authority and that can destabilize or undermine the authority or control of central banks or even from the government itself</a:t>
            </a:r>
          </a:p>
          <a:p>
            <a:endParaRPr lang="en-US" sz="1600" dirty="0"/>
          </a:p>
          <a:p>
            <a:r>
              <a:rPr lang="en-US" sz="1600" dirty="0"/>
              <a:t>Anonymity can be used to circumvent capital controls, for money laundering or illegal purchases, and Bitcoin it’s still too risky for many investors</a:t>
            </a:r>
            <a:endParaRPr lang="pt-PT" sz="1600" dirty="0"/>
          </a:p>
        </p:txBody>
      </p:sp>
      <p:pic>
        <p:nvPicPr>
          <p:cNvPr id="6" name="Imagem 5">
            <a:hlinkClick r:id="rId2"/>
            <a:extLst>
              <a:ext uri="{FF2B5EF4-FFF2-40B4-BE49-F238E27FC236}">
                <a16:creationId xmlns:a16="http://schemas.microsoft.com/office/drawing/2014/main" id="{CB2A539C-AA0D-4EF0-9B3E-EA2FB78881CD}"/>
              </a:ext>
            </a:extLst>
          </p:cNvPr>
          <p:cNvPicPr>
            <a:picLocks noChangeAspect="1"/>
          </p:cNvPicPr>
          <p:nvPr/>
        </p:nvPicPr>
        <p:blipFill>
          <a:blip r:embed="rId3"/>
          <a:stretch>
            <a:fillRect/>
          </a:stretch>
        </p:blipFill>
        <p:spPr>
          <a:xfrm>
            <a:off x="323528" y="3388936"/>
            <a:ext cx="6018208" cy="599306"/>
          </a:xfrm>
          <a:prstGeom prst="rect">
            <a:avLst/>
          </a:prstGeom>
        </p:spPr>
      </p:pic>
      <p:pic>
        <p:nvPicPr>
          <p:cNvPr id="8" name="Imagem 7">
            <a:extLst>
              <a:ext uri="{FF2B5EF4-FFF2-40B4-BE49-F238E27FC236}">
                <a16:creationId xmlns:a16="http://schemas.microsoft.com/office/drawing/2014/main" id="{69455935-3C29-4CEC-98D9-CCDA72FF4C0E}"/>
              </a:ext>
            </a:extLst>
          </p:cNvPr>
          <p:cNvPicPr>
            <a:picLocks noChangeAspect="1"/>
          </p:cNvPicPr>
          <p:nvPr/>
        </p:nvPicPr>
        <p:blipFill>
          <a:blip r:embed="rId4"/>
          <a:stretch>
            <a:fillRect/>
          </a:stretch>
        </p:blipFill>
        <p:spPr>
          <a:xfrm>
            <a:off x="251520" y="4221088"/>
            <a:ext cx="4176464" cy="810736"/>
          </a:xfrm>
          <a:prstGeom prst="rect">
            <a:avLst/>
          </a:prstGeom>
        </p:spPr>
      </p:pic>
      <p:pic>
        <p:nvPicPr>
          <p:cNvPr id="10" name="Imagem 9">
            <a:hlinkClick r:id="rId5"/>
            <a:extLst>
              <a:ext uri="{FF2B5EF4-FFF2-40B4-BE49-F238E27FC236}">
                <a16:creationId xmlns:a16="http://schemas.microsoft.com/office/drawing/2014/main" id="{5A3B08EE-F70E-4DC4-BAEE-981CC103DC66}"/>
              </a:ext>
            </a:extLst>
          </p:cNvPr>
          <p:cNvPicPr>
            <a:picLocks noChangeAspect="1"/>
          </p:cNvPicPr>
          <p:nvPr/>
        </p:nvPicPr>
        <p:blipFill>
          <a:blip r:embed="rId6"/>
          <a:stretch>
            <a:fillRect/>
          </a:stretch>
        </p:blipFill>
        <p:spPr>
          <a:xfrm>
            <a:off x="5076056" y="3910727"/>
            <a:ext cx="3816424" cy="1048755"/>
          </a:xfrm>
          <a:prstGeom prst="rect">
            <a:avLst/>
          </a:prstGeom>
        </p:spPr>
      </p:pic>
      <p:pic>
        <p:nvPicPr>
          <p:cNvPr id="12" name="Imagem 11">
            <a:hlinkClick r:id="rId7"/>
            <a:extLst>
              <a:ext uri="{FF2B5EF4-FFF2-40B4-BE49-F238E27FC236}">
                <a16:creationId xmlns:a16="http://schemas.microsoft.com/office/drawing/2014/main" id="{59B7EB95-60BD-403C-993B-38D5E8A7E5C4}"/>
              </a:ext>
            </a:extLst>
          </p:cNvPr>
          <p:cNvPicPr>
            <a:picLocks noChangeAspect="1"/>
          </p:cNvPicPr>
          <p:nvPr/>
        </p:nvPicPr>
        <p:blipFill>
          <a:blip r:embed="rId8"/>
          <a:stretch>
            <a:fillRect/>
          </a:stretch>
        </p:blipFill>
        <p:spPr>
          <a:xfrm>
            <a:off x="2402274" y="5201023"/>
            <a:ext cx="4339451" cy="1280308"/>
          </a:xfrm>
          <a:prstGeom prst="rect">
            <a:avLst/>
          </a:prstGeom>
        </p:spPr>
      </p:pic>
      <p:sp>
        <p:nvSpPr>
          <p:cNvPr id="9" name="Marcador de Posição do Número do Diapositivo 3">
            <a:extLst>
              <a:ext uri="{FF2B5EF4-FFF2-40B4-BE49-F238E27FC236}">
                <a16:creationId xmlns:a16="http://schemas.microsoft.com/office/drawing/2014/main" id="{16DAB892-650F-4EF6-A68F-13ED21636AC2}"/>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smtClean="0">
                <a:solidFill>
                  <a:srgbClr val="000000"/>
                </a:solidFill>
              </a:rPr>
              <a:pPr/>
              <a:t>23</a:t>
            </a:fld>
            <a:endParaRPr lang="pt-PT" altLang="pt-PT" sz="1200">
              <a:solidFill>
                <a:srgbClr val="000000"/>
              </a:solidFill>
            </a:endParaRPr>
          </a:p>
        </p:txBody>
      </p:sp>
    </p:spTree>
    <p:extLst>
      <p:ext uri="{BB962C8B-B14F-4D97-AF65-F5344CB8AC3E}">
        <p14:creationId xmlns:p14="http://schemas.microsoft.com/office/powerpoint/2010/main" val="4097393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bwMode="auto">
          <a:xfrm>
            <a:off x="839755" y="302630"/>
            <a:ext cx="7467600" cy="868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pt-PT" altLang="pt-PT" err="1"/>
              <a:t>Conclusion</a:t>
            </a:r>
            <a:endParaRPr lang="pt-PT" altLang="pt-PT" b="1" err="1"/>
          </a:p>
        </p:txBody>
      </p:sp>
      <p:sp>
        <p:nvSpPr>
          <p:cNvPr id="18436" name="Marcador de Posição do Número do Diapositivo 3"/>
          <p:cNvSpPr>
            <a:spLocks noGrp="1"/>
          </p:cNvSpPr>
          <p:nvPr>
            <p:ph type="sldNum" sz="quarter" idx="10"/>
          </p:nvPr>
        </p:nvSpPr>
        <p:spPr bwMode="auto">
          <a:xfrm>
            <a:off x="8772527" y="6591300"/>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7220424-72D9-4501-9034-CF799CB4A01B}" type="slidenum">
              <a:rPr lang="pt-PT" altLang="pt-PT" sz="1200">
                <a:solidFill>
                  <a:srgbClr val="000000"/>
                </a:solidFill>
              </a:rPr>
              <a:pPr/>
              <a:t>25</a:t>
            </a:fld>
            <a:endParaRPr lang="pt-PT" altLang="pt-PT" sz="1200">
              <a:solidFill>
                <a:srgbClr val="000000"/>
              </a:solidFill>
            </a:endParaRPr>
          </a:p>
        </p:txBody>
      </p:sp>
      <p:sp>
        <p:nvSpPr>
          <p:cNvPr id="3" name="Content Placeholder 2">
            <a:extLst>
              <a:ext uri="{FF2B5EF4-FFF2-40B4-BE49-F238E27FC236}">
                <a16:creationId xmlns:a16="http://schemas.microsoft.com/office/drawing/2014/main" id="{BFCB51DA-F670-4542-8C3A-C5FD616415A5}"/>
              </a:ext>
            </a:extLst>
          </p:cNvPr>
          <p:cNvSpPr>
            <a:spLocks noGrp="1"/>
          </p:cNvSpPr>
          <p:nvPr>
            <p:ph idx="1"/>
          </p:nvPr>
        </p:nvSpPr>
        <p:spPr>
          <a:xfrm>
            <a:off x="495300" y="1170992"/>
            <a:ext cx="8153400" cy="4953000"/>
          </a:xfrm>
        </p:spPr>
        <p:txBody>
          <a:bodyPr/>
          <a:lstStyle/>
          <a:p>
            <a:pPr algn="just"/>
            <a:r>
              <a:rPr lang="en-US" sz="1400">
                <a:ea typeface="+mn-lt"/>
                <a:cs typeface="+mn-lt"/>
              </a:rPr>
              <a:t>Thanks to the advanced technologies and processes Bitcoin and most cryptocurrencies use, they have characteristics very appreciated and valued nowadays, that shows potential to compete with the current monetary system, and in this way, the same already manages to have a sufficient level of support and trust from people in a way that we can’t ignore it anymore and proof of that are the socio-economic effects caused by Bitcoin that are reflected by the whole population regardless of whether or not persons have a direct connection with Bitcoin or with any cryptocurrency. </a:t>
            </a:r>
          </a:p>
          <a:p>
            <a:pPr algn="just"/>
            <a:endParaRPr lang="en-US" sz="1400">
              <a:ea typeface="+mn-lt"/>
              <a:cs typeface="+mn-lt"/>
            </a:endParaRPr>
          </a:p>
          <a:p>
            <a:pPr algn="just"/>
            <a:r>
              <a:rPr lang="en-US" sz="1400">
                <a:ea typeface="+mn-lt"/>
                <a:cs typeface="+mn-lt"/>
              </a:rPr>
              <a:t>Despite these levels of trust and support Bitcoin still needs to solve many of its problems, some derived from its special characteristics to have a real, effective, and strong impact on the current monetary system.</a:t>
            </a:r>
          </a:p>
          <a:p>
            <a:pPr marL="0" indent="0" algn="just">
              <a:buNone/>
            </a:pPr>
            <a:endParaRPr lang="en-US" sz="1400">
              <a:ea typeface="+mn-lt"/>
              <a:cs typeface="+mn-lt"/>
            </a:endParaRPr>
          </a:p>
          <a:p>
            <a:pPr marL="0" indent="0" algn="just">
              <a:buNone/>
            </a:pPr>
            <a:endParaRPr lang="en-US" sz="1400">
              <a:ea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F79CE-B8D3-47AA-883A-21184F4E35A6}"/>
              </a:ext>
            </a:extLst>
          </p:cNvPr>
          <p:cNvSpPr>
            <a:spLocks noGrp="1"/>
          </p:cNvSpPr>
          <p:nvPr>
            <p:ph type="title"/>
          </p:nvPr>
        </p:nvSpPr>
        <p:spPr/>
        <p:txBody>
          <a:bodyPr/>
          <a:lstStyle/>
          <a:p>
            <a:r>
              <a:rPr lang="pt-PT" dirty="0" err="1"/>
              <a:t>Definition</a:t>
            </a:r>
            <a:r>
              <a:rPr lang="pt-PT" dirty="0"/>
              <a:t> </a:t>
            </a:r>
            <a:r>
              <a:rPr lang="pt-PT" dirty="0" err="1"/>
              <a:t>of</a:t>
            </a:r>
            <a:r>
              <a:rPr lang="pt-PT" dirty="0"/>
              <a:t> Cryptocurrency</a:t>
            </a:r>
          </a:p>
        </p:txBody>
      </p:sp>
      <p:sp>
        <p:nvSpPr>
          <p:cNvPr id="3" name="Marcador de Posição de Conteúdo 2">
            <a:extLst>
              <a:ext uri="{FF2B5EF4-FFF2-40B4-BE49-F238E27FC236}">
                <a16:creationId xmlns:a16="http://schemas.microsoft.com/office/drawing/2014/main" id="{9812E709-6054-426B-B4A1-05D0272D37A8}"/>
              </a:ext>
            </a:extLst>
          </p:cNvPr>
          <p:cNvSpPr>
            <a:spLocks noGrp="1"/>
          </p:cNvSpPr>
          <p:nvPr>
            <p:ph idx="1"/>
          </p:nvPr>
        </p:nvSpPr>
        <p:spPr>
          <a:xfrm>
            <a:off x="495300" y="1417638"/>
            <a:ext cx="8153400" cy="4953000"/>
          </a:xfrm>
        </p:spPr>
        <p:txBody>
          <a:bodyPr/>
          <a:lstStyle/>
          <a:p>
            <a:pPr algn="just"/>
            <a:r>
              <a:rPr lang="en-US" sz="1600" dirty="0"/>
              <a:t>To understand what is a cryptocurrency, we first need to understand the concept of money as a form of currency, as well as a medium of exchange of goods and services. For that we will address the different types of money over time:</a:t>
            </a:r>
          </a:p>
          <a:p>
            <a:pPr lvl="1" algn="just"/>
            <a:r>
              <a:rPr lang="en-US" sz="1600" dirty="0"/>
              <a:t>Commodity Money</a:t>
            </a:r>
          </a:p>
          <a:p>
            <a:pPr lvl="1" algn="just"/>
            <a:r>
              <a:rPr lang="en-US" sz="1600" dirty="0"/>
              <a:t>Representative Money</a:t>
            </a:r>
          </a:p>
          <a:p>
            <a:pPr lvl="1" algn="just"/>
            <a:r>
              <a:rPr lang="en-US" sz="1600" dirty="0"/>
              <a:t>Fiat Money</a:t>
            </a:r>
            <a:endParaRPr lang="pt-PT" sz="1600" dirty="0"/>
          </a:p>
        </p:txBody>
      </p:sp>
      <p:sp>
        <p:nvSpPr>
          <p:cNvPr id="5" name="Marcador de Posição do Número do Diapositivo 3">
            <a:extLst>
              <a:ext uri="{FF2B5EF4-FFF2-40B4-BE49-F238E27FC236}">
                <a16:creationId xmlns:a16="http://schemas.microsoft.com/office/drawing/2014/main" id="{889B3941-5EC8-46CF-B4E3-E67972832547}"/>
              </a:ext>
            </a:extLst>
          </p:cNvPr>
          <p:cNvSpPr txBox="1">
            <a:spLocks/>
          </p:cNvSpPr>
          <p:nvPr/>
        </p:nvSpPr>
        <p:spPr bwMode="auto">
          <a:xfrm>
            <a:off x="8772527" y="6589889"/>
            <a:ext cx="371475" cy="2667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pt-P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mn-cs"/>
              </a:defRPr>
            </a:lvl9pPr>
          </a:lstStyle>
          <a:p>
            <a:fld id="{6E7AB64A-6F96-4304-958E-4D6493EEA3B1}" type="slidenum">
              <a:rPr lang="pt-PT" altLang="pt-PT" sz="1200">
                <a:solidFill>
                  <a:srgbClr val="000000"/>
                </a:solidFill>
              </a:rPr>
              <a:pPr/>
              <a:t>4</a:t>
            </a:fld>
            <a:endParaRPr lang="pt-PT" altLang="pt-PT" sz="1200" dirty="0">
              <a:solidFill>
                <a:srgbClr val="000000"/>
              </a:solidFill>
            </a:endParaRPr>
          </a:p>
        </p:txBody>
      </p:sp>
      <p:pic>
        <p:nvPicPr>
          <p:cNvPr id="3074" name="Picture 2" descr="Download MONEY Free PNG transparent image and clipart">
            <a:extLst>
              <a:ext uri="{FF2B5EF4-FFF2-40B4-BE49-F238E27FC236}">
                <a16:creationId xmlns:a16="http://schemas.microsoft.com/office/drawing/2014/main" id="{70BA2603-2592-4DAC-9CD3-5E7B0059D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901" y="4339973"/>
            <a:ext cx="2268899" cy="203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607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F79CE-B8D3-47AA-883A-21184F4E35A6}"/>
              </a:ext>
            </a:extLst>
          </p:cNvPr>
          <p:cNvSpPr>
            <a:spLocks noGrp="1"/>
          </p:cNvSpPr>
          <p:nvPr>
            <p:ph type="title"/>
          </p:nvPr>
        </p:nvSpPr>
        <p:spPr/>
        <p:txBody>
          <a:bodyPr/>
          <a:lstStyle/>
          <a:p>
            <a:r>
              <a:rPr lang="pt-PT" dirty="0" err="1"/>
              <a:t>Definition</a:t>
            </a:r>
            <a:r>
              <a:rPr lang="pt-PT" dirty="0"/>
              <a:t> </a:t>
            </a:r>
            <a:r>
              <a:rPr lang="pt-PT" dirty="0" err="1"/>
              <a:t>of</a:t>
            </a:r>
            <a:r>
              <a:rPr lang="pt-PT" dirty="0"/>
              <a:t> Cryptocurrency</a:t>
            </a:r>
            <a:br>
              <a:rPr lang="pt-PT" dirty="0"/>
            </a:br>
            <a:r>
              <a:rPr lang="pt-PT" sz="2800" dirty="0" err="1">
                <a:solidFill>
                  <a:schemeClr val="bg2"/>
                </a:solidFill>
              </a:rPr>
              <a:t>Commodity</a:t>
            </a:r>
            <a:r>
              <a:rPr lang="pt-PT" sz="2800" dirty="0">
                <a:solidFill>
                  <a:schemeClr val="bg2"/>
                </a:solidFill>
              </a:rPr>
              <a:t> Money</a:t>
            </a:r>
          </a:p>
        </p:txBody>
      </p:sp>
      <p:sp>
        <p:nvSpPr>
          <p:cNvPr id="3" name="Marcador de Posição de Conteúdo 2">
            <a:extLst>
              <a:ext uri="{FF2B5EF4-FFF2-40B4-BE49-F238E27FC236}">
                <a16:creationId xmlns:a16="http://schemas.microsoft.com/office/drawing/2014/main" id="{9812E709-6054-426B-B4A1-05D0272D37A8}"/>
              </a:ext>
            </a:extLst>
          </p:cNvPr>
          <p:cNvSpPr>
            <a:spLocks noGrp="1"/>
          </p:cNvSpPr>
          <p:nvPr>
            <p:ph idx="1"/>
          </p:nvPr>
        </p:nvSpPr>
        <p:spPr>
          <a:xfrm>
            <a:off x="495300" y="1417638"/>
            <a:ext cx="8153400" cy="4953000"/>
          </a:xfrm>
        </p:spPr>
        <p:txBody>
          <a:bodyPr/>
          <a:lstStyle/>
          <a:p>
            <a:pPr algn="just"/>
            <a:r>
              <a:rPr lang="en-US" sz="1600" dirty="0"/>
              <a:t>A physical good whose value comes from the resource of which it is made, in other words, that has “intrinsic value” - utilization outside of its use as money </a:t>
            </a:r>
          </a:p>
          <a:p>
            <a:pPr marL="0" indent="0" algn="just">
              <a:buNone/>
            </a:pPr>
            <a:endParaRPr lang="en-US" sz="1600" dirty="0"/>
          </a:p>
          <a:p>
            <a:pPr algn="just"/>
            <a:r>
              <a:rPr lang="en-US" sz="1600" dirty="0"/>
              <a:t>Its underlying value and use ensures that people trust it because it has value in and of itself and so people can trade it freely with the knowledge that someone will accept it</a:t>
            </a:r>
          </a:p>
          <a:p>
            <a:pPr marL="0" indent="0" algn="just">
              <a:buNone/>
            </a:pPr>
            <a:endParaRPr lang="en-US" sz="1600" dirty="0"/>
          </a:p>
          <a:p>
            <a:pPr algn="just"/>
            <a:r>
              <a:rPr lang="en-US" sz="1600" dirty="0"/>
              <a:t>Characteristics:</a:t>
            </a:r>
          </a:p>
          <a:p>
            <a:pPr lvl="1" algn="just"/>
            <a:r>
              <a:rPr lang="en-US" sz="1400" dirty="0"/>
              <a:t>Durable</a:t>
            </a:r>
          </a:p>
          <a:p>
            <a:pPr lvl="1" algn="just"/>
            <a:r>
              <a:rPr lang="en-US" sz="1400" dirty="0"/>
              <a:t>Divisible</a:t>
            </a:r>
          </a:p>
          <a:p>
            <a:pPr lvl="1" algn="just"/>
            <a:r>
              <a:rPr lang="en-US" sz="1400" dirty="0"/>
              <a:t>Easily exchangeable</a:t>
            </a:r>
          </a:p>
          <a:p>
            <a:pPr lvl="1" algn="just"/>
            <a:r>
              <a:rPr lang="en-US" sz="1400" dirty="0"/>
              <a:t>Rare</a:t>
            </a:r>
          </a:p>
          <a:p>
            <a:pPr algn="just"/>
            <a:r>
              <a:rPr lang="pt-PT" sz="1600" dirty="0" err="1"/>
              <a:t>Historical</a:t>
            </a:r>
            <a:r>
              <a:rPr lang="pt-PT" sz="1600" dirty="0"/>
              <a:t> </a:t>
            </a:r>
            <a:r>
              <a:rPr lang="pt-PT" sz="1600" dirty="0" err="1"/>
              <a:t>examples</a:t>
            </a:r>
            <a:r>
              <a:rPr lang="pt-PT" sz="1600" dirty="0"/>
              <a:t>:</a:t>
            </a:r>
          </a:p>
          <a:p>
            <a:pPr lvl="1" algn="just"/>
            <a:r>
              <a:rPr lang="pt-PT" sz="1400" dirty="0" err="1"/>
              <a:t>Salt</a:t>
            </a:r>
            <a:endParaRPr lang="pt-PT" sz="1400" dirty="0"/>
          </a:p>
          <a:p>
            <a:pPr lvl="1" algn="just"/>
            <a:r>
              <a:rPr lang="pt-PT" sz="1400" dirty="0" err="1"/>
              <a:t>Tabacco</a:t>
            </a:r>
            <a:endParaRPr lang="pt-PT" sz="1400" dirty="0"/>
          </a:p>
          <a:p>
            <a:pPr marL="457200" lvl="1" indent="0" algn="just">
              <a:buNone/>
            </a:pPr>
            <a:endParaRPr lang="pt-PT" sz="1400" dirty="0"/>
          </a:p>
        </p:txBody>
      </p:sp>
      <p:pic>
        <p:nvPicPr>
          <p:cNvPr id="5" name="Imagem 4">
            <a:extLst>
              <a:ext uri="{FF2B5EF4-FFF2-40B4-BE49-F238E27FC236}">
                <a16:creationId xmlns:a16="http://schemas.microsoft.com/office/drawing/2014/main" id="{CB2C7163-02D1-4522-97E1-254D3F281C86}"/>
              </a:ext>
            </a:extLst>
          </p:cNvPr>
          <p:cNvPicPr>
            <a:picLocks noChangeAspect="1"/>
          </p:cNvPicPr>
          <p:nvPr/>
        </p:nvPicPr>
        <p:blipFill>
          <a:blip r:embed="rId2"/>
          <a:stretch>
            <a:fillRect/>
          </a:stretch>
        </p:blipFill>
        <p:spPr>
          <a:xfrm>
            <a:off x="4067946" y="4365104"/>
            <a:ext cx="2242541" cy="1401588"/>
          </a:xfrm>
          <a:prstGeom prst="rect">
            <a:avLst/>
          </a:prstGeom>
        </p:spPr>
      </p:pic>
      <p:pic>
        <p:nvPicPr>
          <p:cNvPr id="6" name="Imagem 5">
            <a:extLst>
              <a:ext uri="{FF2B5EF4-FFF2-40B4-BE49-F238E27FC236}">
                <a16:creationId xmlns:a16="http://schemas.microsoft.com/office/drawing/2014/main" id="{F5841BC1-73AE-4628-8BC7-EA2EBC35BFD6}"/>
              </a:ext>
            </a:extLst>
          </p:cNvPr>
          <p:cNvPicPr>
            <a:picLocks noChangeAspect="1"/>
          </p:cNvPicPr>
          <p:nvPr/>
        </p:nvPicPr>
        <p:blipFill>
          <a:blip r:embed="rId3"/>
          <a:stretch>
            <a:fillRect/>
          </a:stretch>
        </p:blipFill>
        <p:spPr>
          <a:xfrm>
            <a:off x="6660232" y="4362536"/>
            <a:ext cx="1872208" cy="1404156"/>
          </a:xfrm>
          <a:prstGeom prst="rect">
            <a:avLst/>
          </a:prstGeom>
        </p:spPr>
      </p:pic>
      <p:sp>
        <p:nvSpPr>
          <p:cNvPr id="7" name="Marcador de Posição do Número do Diapositivo 3">
            <a:extLst>
              <a:ext uri="{FF2B5EF4-FFF2-40B4-BE49-F238E27FC236}">
                <a16:creationId xmlns:a16="http://schemas.microsoft.com/office/drawing/2014/main" id="{EA354911-9466-47AA-A7E4-747D896BF590}"/>
              </a:ext>
            </a:extLst>
          </p:cNvPr>
          <p:cNvSpPr>
            <a:spLocks noGrp="1"/>
          </p:cNvSpPr>
          <p:nvPr>
            <p:ph type="sldNum" sz="quarter" idx="10"/>
          </p:nvPr>
        </p:nvSpPr>
        <p:spPr bwMode="auto">
          <a:xfrm>
            <a:off x="8772527" y="6589889"/>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7AB64A-6F96-4304-958E-4D6493EEA3B1}" type="slidenum">
              <a:rPr lang="pt-PT" altLang="pt-PT" sz="1200">
                <a:solidFill>
                  <a:srgbClr val="000000"/>
                </a:solidFill>
              </a:rPr>
              <a:pPr/>
              <a:t>5</a:t>
            </a:fld>
            <a:endParaRPr lang="pt-PT" altLang="pt-PT" sz="1200" dirty="0">
              <a:solidFill>
                <a:srgbClr val="000000"/>
              </a:solidFill>
            </a:endParaRPr>
          </a:p>
        </p:txBody>
      </p:sp>
    </p:spTree>
    <p:extLst>
      <p:ext uri="{BB962C8B-B14F-4D97-AF65-F5344CB8AC3E}">
        <p14:creationId xmlns:p14="http://schemas.microsoft.com/office/powerpoint/2010/main" val="392152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F79CE-B8D3-47AA-883A-21184F4E35A6}"/>
              </a:ext>
            </a:extLst>
          </p:cNvPr>
          <p:cNvSpPr>
            <a:spLocks noGrp="1"/>
          </p:cNvSpPr>
          <p:nvPr>
            <p:ph type="title"/>
          </p:nvPr>
        </p:nvSpPr>
        <p:spPr/>
        <p:txBody>
          <a:bodyPr/>
          <a:lstStyle/>
          <a:p>
            <a:r>
              <a:rPr lang="pt-PT" dirty="0" err="1"/>
              <a:t>Definition</a:t>
            </a:r>
            <a:r>
              <a:rPr lang="pt-PT" dirty="0"/>
              <a:t> </a:t>
            </a:r>
            <a:r>
              <a:rPr lang="pt-PT" dirty="0" err="1"/>
              <a:t>of</a:t>
            </a:r>
            <a:r>
              <a:rPr lang="pt-PT" dirty="0"/>
              <a:t> Cryptocurrency</a:t>
            </a:r>
            <a:br>
              <a:rPr lang="pt-PT" dirty="0"/>
            </a:br>
            <a:r>
              <a:rPr lang="pt-PT" sz="2800" dirty="0" err="1">
                <a:solidFill>
                  <a:schemeClr val="bg2"/>
                </a:solidFill>
              </a:rPr>
              <a:t>Representative</a:t>
            </a:r>
            <a:r>
              <a:rPr lang="pt-PT" sz="2800" dirty="0">
                <a:solidFill>
                  <a:schemeClr val="bg2"/>
                </a:solidFill>
              </a:rPr>
              <a:t> Money</a:t>
            </a:r>
          </a:p>
        </p:txBody>
      </p:sp>
      <p:sp>
        <p:nvSpPr>
          <p:cNvPr id="3" name="Marcador de Posição de Conteúdo 2">
            <a:extLst>
              <a:ext uri="{FF2B5EF4-FFF2-40B4-BE49-F238E27FC236}">
                <a16:creationId xmlns:a16="http://schemas.microsoft.com/office/drawing/2014/main" id="{9812E709-6054-426B-B4A1-05D0272D37A8}"/>
              </a:ext>
            </a:extLst>
          </p:cNvPr>
          <p:cNvSpPr>
            <a:spLocks noGrp="1"/>
          </p:cNvSpPr>
          <p:nvPr>
            <p:ph idx="1"/>
          </p:nvPr>
        </p:nvSpPr>
        <p:spPr>
          <a:xfrm>
            <a:off x="495300" y="1417638"/>
            <a:ext cx="8153400" cy="4953000"/>
          </a:xfrm>
        </p:spPr>
        <p:txBody>
          <a:bodyPr/>
          <a:lstStyle/>
          <a:p>
            <a:pPr algn="just"/>
            <a:r>
              <a:rPr lang="en-US" sz="1600" dirty="0"/>
              <a:t>A form of currency often printed on paper that represents something of value -a resource/commodity - but has little or no value of its own</a:t>
            </a:r>
          </a:p>
          <a:p>
            <a:pPr marL="0" indent="0" algn="just">
              <a:buNone/>
            </a:pPr>
            <a:endParaRPr lang="en-US" sz="1600" dirty="0"/>
          </a:p>
          <a:p>
            <a:pPr algn="just"/>
            <a:r>
              <a:rPr lang="en-US" sz="1600" dirty="0"/>
              <a:t>Its acceptance requires that the population trusts the certificate as much as the value that it represents</a:t>
            </a:r>
          </a:p>
          <a:p>
            <a:pPr marL="0" indent="0" algn="just">
              <a:buNone/>
            </a:pPr>
            <a:endParaRPr lang="en-US" sz="1600" dirty="0"/>
          </a:p>
          <a:p>
            <a:pPr algn="just"/>
            <a:r>
              <a:rPr lang="en-US" sz="1600" dirty="0"/>
              <a:t>It was usually backed by a physical resource such as precious metals like gold or silver that existed in the United States as silver certificates or gold certificates issued by State Banks</a:t>
            </a:r>
          </a:p>
          <a:p>
            <a:pPr marL="0" indent="0" algn="just">
              <a:buNone/>
            </a:pPr>
            <a:endParaRPr lang="en-US" sz="1600" dirty="0"/>
          </a:p>
          <a:p>
            <a:pPr algn="just"/>
            <a:r>
              <a:rPr lang="en-US" sz="1600" dirty="0"/>
              <a:t>Nowadays, financial instruments like Checks and Credit Cards are the most common forms of representative money</a:t>
            </a:r>
          </a:p>
        </p:txBody>
      </p:sp>
      <p:sp>
        <p:nvSpPr>
          <p:cNvPr id="7" name="Marcador de Posição do Número do Diapositivo 3">
            <a:extLst>
              <a:ext uri="{FF2B5EF4-FFF2-40B4-BE49-F238E27FC236}">
                <a16:creationId xmlns:a16="http://schemas.microsoft.com/office/drawing/2014/main" id="{EA354911-9466-47AA-A7E4-747D896BF590}"/>
              </a:ext>
            </a:extLst>
          </p:cNvPr>
          <p:cNvSpPr>
            <a:spLocks noGrp="1"/>
          </p:cNvSpPr>
          <p:nvPr>
            <p:ph type="sldNum" sz="quarter" idx="10"/>
          </p:nvPr>
        </p:nvSpPr>
        <p:spPr bwMode="auto">
          <a:xfrm>
            <a:off x="8772527" y="6589889"/>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7AB64A-6F96-4304-958E-4D6493EEA3B1}" type="slidenum">
              <a:rPr lang="pt-PT" altLang="pt-PT" sz="1200">
                <a:solidFill>
                  <a:srgbClr val="000000"/>
                </a:solidFill>
              </a:rPr>
              <a:pPr/>
              <a:t>6</a:t>
            </a:fld>
            <a:endParaRPr lang="pt-PT" altLang="pt-PT" sz="1200" dirty="0">
              <a:solidFill>
                <a:srgbClr val="000000"/>
              </a:solidFill>
            </a:endParaRPr>
          </a:p>
        </p:txBody>
      </p:sp>
      <p:pic>
        <p:nvPicPr>
          <p:cNvPr id="4" name="Imagem 3">
            <a:extLst>
              <a:ext uri="{FF2B5EF4-FFF2-40B4-BE49-F238E27FC236}">
                <a16:creationId xmlns:a16="http://schemas.microsoft.com/office/drawing/2014/main" id="{C0F95720-8A29-4259-BD8D-33FBB2AD4C76}"/>
              </a:ext>
            </a:extLst>
          </p:cNvPr>
          <p:cNvPicPr>
            <a:picLocks noChangeAspect="1"/>
          </p:cNvPicPr>
          <p:nvPr/>
        </p:nvPicPr>
        <p:blipFill>
          <a:blip r:embed="rId2"/>
          <a:stretch>
            <a:fillRect/>
          </a:stretch>
        </p:blipFill>
        <p:spPr>
          <a:xfrm>
            <a:off x="6372200" y="4591645"/>
            <a:ext cx="1928902" cy="1697434"/>
          </a:xfrm>
          <a:prstGeom prst="rect">
            <a:avLst/>
          </a:prstGeom>
        </p:spPr>
      </p:pic>
    </p:spTree>
    <p:extLst>
      <p:ext uri="{BB962C8B-B14F-4D97-AF65-F5344CB8AC3E}">
        <p14:creationId xmlns:p14="http://schemas.microsoft.com/office/powerpoint/2010/main" val="437401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F79CE-B8D3-47AA-883A-21184F4E35A6}"/>
              </a:ext>
            </a:extLst>
          </p:cNvPr>
          <p:cNvSpPr>
            <a:spLocks noGrp="1"/>
          </p:cNvSpPr>
          <p:nvPr>
            <p:ph type="title"/>
          </p:nvPr>
        </p:nvSpPr>
        <p:spPr/>
        <p:txBody>
          <a:bodyPr/>
          <a:lstStyle/>
          <a:p>
            <a:r>
              <a:rPr lang="pt-PT" dirty="0" err="1"/>
              <a:t>Definition</a:t>
            </a:r>
            <a:r>
              <a:rPr lang="pt-PT" dirty="0"/>
              <a:t> </a:t>
            </a:r>
            <a:r>
              <a:rPr lang="pt-PT" dirty="0" err="1"/>
              <a:t>of</a:t>
            </a:r>
            <a:r>
              <a:rPr lang="pt-PT" dirty="0"/>
              <a:t> Cryptocurrency</a:t>
            </a:r>
            <a:br>
              <a:rPr lang="pt-PT" dirty="0"/>
            </a:br>
            <a:r>
              <a:rPr lang="pt-PT" sz="2800" dirty="0">
                <a:solidFill>
                  <a:schemeClr val="bg2"/>
                </a:solidFill>
              </a:rPr>
              <a:t>Fiat Money</a:t>
            </a:r>
          </a:p>
        </p:txBody>
      </p:sp>
      <p:sp>
        <p:nvSpPr>
          <p:cNvPr id="3" name="Marcador de Posição de Conteúdo 2">
            <a:extLst>
              <a:ext uri="{FF2B5EF4-FFF2-40B4-BE49-F238E27FC236}">
                <a16:creationId xmlns:a16="http://schemas.microsoft.com/office/drawing/2014/main" id="{9812E709-6054-426B-B4A1-05D0272D37A8}"/>
              </a:ext>
            </a:extLst>
          </p:cNvPr>
          <p:cNvSpPr>
            <a:spLocks noGrp="1"/>
          </p:cNvSpPr>
          <p:nvPr>
            <p:ph idx="1"/>
          </p:nvPr>
        </p:nvSpPr>
        <p:spPr>
          <a:xfrm>
            <a:off x="495300" y="1417638"/>
            <a:ext cx="8153400" cy="4953000"/>
          </a:xfrm>
        </p:spPr>
        <p:txBody>
          <a:bodyPr/>
          <a:lstStyle/>
          <a:p>
            <a:pPr algn="just"/>
            <a:r>
              <a:rPr lang="en-US" sz="1600" dirty="0"/>
              <a:t>Today is the most common type of currency </a:t>
            </a:r>
          </a:p>
          <a:p>
            <a:pPr marL="0" indent="0" algn="just">
              <a:buNone/>
            </a:pPr>
            <a:endParaRPr lang="en-US" sz="1600" dirty="0"/>
          </a:p>
          <a:p>
            <a:pPr algn="just"/>
            <a:r>
              <a:rPr lang="en-US" sz="1600" dirty="0"/>
              <a:t>Value is derived by the government and the trust people place in its value</a:t>
            </a:r>
          </a:p>
          <a:p>
            <a:pPr marL="0" indent="0" algn="just">
              <a:buNone/>
            </a:pPr>
            <a:endParaRPr lang="en-US" sz="1600" dirty="0"/>
          </a:p>
          <a:p>
            <a:pPr algn="just"/>
            <a:r>
              <a:rPr lang="en-US" sz="1600" dirty="0"/>
              <a:t>Trust is fundamental because although its value is given by an official law or order, its true value lies in the trust that people place in it</a:t>
            </a:r>
          </a:p>
          <a:p>
            <a:pPr marL="0" indent="0" algn="just">
              <a:buNone/>
            </a:pPr>
            <a:endParaRPr lang="en-US" sz="1600" dirty="0"/>
          </a:p>
          <a:p>
            <a:pPr algn="just"/>
            <a:r>
              <a:rPr lang="en-US" sz="1600" dirty="0"/>
              <a:t>Technically unlimited and cheaper to produce -&gt;  Creates Stability</a:t>
            </a:r>
          </a:p>
          <a:p>
            <a:pPr algn="l"/>
            <a:endParaRPr lang="en-US" sz="1600" dirty="0"/>
          </a:p>
        </p:txBody>
      </p:sp>
      <p:sp>
        <p:nvSpPr>
          <p:cNvPr id="7" name="Marcador de Posição do Número do Diapositivo 3">
            <a:extLst>
              <a:ext uri="{FF2B5EF4-FFF2-40B4-BE49-F238E27FC236}">
                <a16:creationId xmlns:a16="http://schemas.microsoft.com/office/drawing/2014/main" id="{EA354911-9466-47AA-A7E4-747D896BF590}"/>
              </a:ext>
            </a:extLst>
          </p:cNvPr>
          <p:cNvSpPr>
            <a:spLocks noGrp="1"/>
          </p:cNvSpPr>
          <p:nvPr>
            <p:ph type="sldNum" sz="quarter" idx="10"/>
          </p:nvPr>
        </p:nvSpPr>
        <p:spPr bwMode="auto">
          <a:xfrm>
            <a:off x="8772527" y="6589889"/>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7AB64A-6F96-4304-958E-4D6493EEA3B1}" type="slidenum">
              <a:rPr lang="pt-PT" altLang="pt-PT" sz="1200">
                <a:solidFill>
                  <a:srgbClr val="000000"/>
                </a:solidFill>
              </a:rPr>
              <a:pPr/>
              <a:t>7</a:t>
            </a:fld>
            <a:endParaRPr lang="pt-PT" altLang="pt-PT" sz="1200" dirty="0">
              <a:solidFill>
                <a:srgbClr val="000000"/>
              </a:solidFill>
            </a:endParaRPr>
          </a:p>
        </p:txBody>
      </p:sp>
      <p:pic>
        <p:nvPicPr>
          <p:cNvPr id="1026" name="Picture 2">
            <a:extLst>
              <a:ext uri="{FF2B5EF4-FFF2-40B4-BE49-F238E27FC236}">
                <a16:creationId xmlns:a16="http://schemas.microsoft.com/office/drawing/2014/main" id="{78C57986-0A00-48D9-8AB1-FD7C42505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847" y="4017296"/>
            <a:ext cx="3032370" cy="23533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tugal third worst NPL ratio in EU - Essential Business">
            <a:extLst>
              <a:ext uri="{FF2B5EF4-FFF2-40B4-BE49-F238E27FC236}">
                <a16:creationId xmlns:a16="http://schemas.microsoft.com/office/drawing/2014/main" id="{AFEBFC79-7D3E-4199-B50D-60D474E0A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173547"/>
            <a:ext cx="3389958" cy="190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899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F79CE-B8D3-47AA-883A-21184F4E35A6}"/>
              </a:ext>
            </a:extLst>
          </p:cNvPr>
          <p:cNvSpPr>
            <a:spLocks noGrp="1"/>
          </p:cNvSpPr>
          <p:nvPr>
            <p:ph type="title"/>
          </p:nvPr>
        </p:nvSpPr>
        <p:spPr/>
        <p:txBody>
          <a:bodyPr/>
          <a:lstStyle/>
          <a:p>
            <a:r>
              <a:rPr lang="pt-PT" dirty="0" err="1"/>
              <a:t>Definition</a:t>
            </a:r>
            <a:r>
              <a:rPr lang="pt-PT" dirty="0"/>
              <a:t> </a:t>
            </a:r>
            <a:r>
              <a:rPr lang="pt-PT" dirty="0" err="1"/>
              <a:t>of</a:t>
            </a:r>
            <a:r>
              <a:rPr lang="pt-PT" dirty="0"/>
              <a:t> Cryptocurrency</a:t>
            </a:r>
            <a:br>
              <a:rPr lang="pt-PT" dirty="0"/>
            </a:br>
            <a:r>
              <a:rPr lang="pt-PT" sz="2800" dirty="0" err="1">
                <a:solidFill>
                  <a:schemeClr val="bg2"/>
                </a:solidFill>
              </a:rPr>
              <a:t>What</a:t>
            </a:r>
            <a:r>
              <a:rPr lang="pt-PT" sz="2800" dirty="0">
                <a:solidFill>
                  <a:schemeClr val="bg2"/>
                </a:solidFill>
              </a:rPr>
              <a:t> </a:t>
            </a:r>
            <a:r>
              <a:rPr lang="pt-PT" sz="2800" dirty="0" err="1">
                <a:solidFill>
                  <a:schemeClr val="bg2"/>
                </a:solidFill>
              </a:rPr>
              <a:t>is</a:t>
            </a:r>
            <a:r>
              <a:rPr lang="pt-PT" sz="2800" dirty="0">
                <a:solidFill>
                  <a:schemeClr val="bg2"/>
                </a:solidFill>
              </a:rPr>
              <a:t> Cryptocurrency</a:t>
            </a:r>
            <a:br>
              <a:rPr lang="pt-PT" sz="2800" dirty="0">
                <a:solidFill>
                  <a:schemeClr val="bg2"/>
                </a:solidFill>
              </a:rPr>
            </a:br>
            <a:endParaRPr lang="pt-PT" sz="2800" dirty="0">
              <a:solidFill>
                <a:schemeClr val="bg2"/>
              </a:solidFill>
            </a:endParaRPr>
          </a:p>
        </p:txBody>
      </p:sp>
      <p:sp>
        <p:nvSpPr>
          <p:cNvPr id="3" name="Marcador de Posição de Conteúdo 2">
            <a:extLst>
              <a:ext uri="{FF2B5EF4-FFF2-40B4-BE49-F238E27FC236}">
                <a16:creationId xmlns:a16="http://schemas.microsoft.com/office/drawing/2014/main" id="{9812E709-6054-426B-B4A1-05D0272D37A8}"/>
              </a:ext>
            </a:extLst>
          </p:cNvPr>
          <p:cNvSpPr>
            <a:spLocks noGrp="1"/>
          </p:cNvSpPr>
          <p:nvPr>
            <p:ph idx="1"/>
          </p:nvPr>
        </p:nvSpPr>
        <p:spPr>
          <a:xfrm>
            <a:off x="495300" y="1417638"/>
            <a:ext cx="8153400" cy="4953000"/>
          </a:xfrm>
        </p:spPr>
        <p:txBody>
          <a:bodyPr/>
          <a:lstStyle/>
          <a:p>
            <a:pPr algn="just"/>
            <a:r>
              <a:rPr lang="en-US" sz="1600" dirty="0"/>
              <a:t>A digital currency, in other words, a medium of exchange that is encrypted and decentralized</a:t>
            </a:r>
          </a:p>
          <a:p>
            <a:pPr marL="0" indent="0" algn="just">
              <a:buNone/>
            </a:pPr>
            <a:endParaRPr lang="en-US" sz="1600" dirty="0"/>
          </a:p>
          <a:p>
            <a:pPr algn="just"/>
            <a:r>
              <a:rPr lang="en-US" sz="1600" dirty="0"/>
              <a:t>It doesn't rely on banks to verify transactions, instead it's a peer-to-peer system that can enable anyone anywhere that has a digital wallet, to send and receive payments using a technology called Blockchain</a:t>
            </a:r>
          </a:p>
          <a:p>
            <a:pPr algn="just"/>
            <a:endParaRPr lang="en-US" sz="1600" dirty="0"/>
          </a:p>
          <a:p>
            <a:pPr algn="just"/>
            <a:r>
              <a:rPr lang="en-US" sz="1600" dirty="0"/>
              <a:t>The transactions are recorded in a public ledger</a:t>
            </a:r>
          </a:p>
          <a:p>
            <a:pPr algn="just"/>
            <a:endParaRPr lang="en-US" sz="1600" dirty="0"/>
          </a:p>
          <a:p>
            <a:pPr algn="just"/>
            <a:r>
              <a:rPr lang="en-US" sz="1600" dirty="0"/>
              <a:t>Cryptocurrency got its name because it uses encryption to provide security and safety in transactions</a:t>
            </a:r>
          </a:p>
        </p:txBody>
      </p:sp>
      <p:sp>
        <p:nvSpPr>
          <p:cNvPr id="7" name="Marcador de Posição do Número do Diapositivo 3">
            <a:extLst>
              <a:ext uri="{FF2B5EF4-FFF2-40B4-BE49-F238E27FC236}">
                <a16:creationId xmlns:a16="http://schemas.microsoft.com/office/drawing/2014/main" id="{EA354911-9466-47AA-A7E4-747D896BF590}"/>
              </a:ext>
            </a:extLst>
          </p:cNvPr>
          <p:cNvSpPr>
            <a:spLocks noGrp="1"/>
          </p:cNvSpPr>
          <p:nvPr>
            <p:ph type="sldNum" sz="quarter" idx="10"/>
          </p:nvPr>
        </p:nvSpPr>
        <p:spPr bwMode="auto">
          <a:xfrm>
            <a:off x="8772527" y="6589889"/>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7AB64A-6F96-4304-958E-4D6493EEA3B1}" type="slidenum">
              <a:rPr lang="pt-PT" altLang="pt-PT" sz="1200">
                <a:solidFill>
                  <a:srgbClr val="000000"/>
                </a:solidFill>
              </a:rPr>
              <a:pPr/>
              <a:t>8</a:t>
            </a:fld>
            <a:endParaRPr lang="pt-PT" altLang="pt-PT" sz="1200" dirty="0">
              <a:solidFill>
                <a:srgbClr val="000000"/>
              </a:solidFill>
            </a:endParaRPr>
          </a:p>
        </p:txBody>
      </p:sp>
      <p:pic>
        <p:nvPicPr>
          <p:cNvPr id="4" name="Imagem 3">
            <a:extLst>
              <a:ext uri="{FF2B5EF4-FFF2-40B4-BE49-F238E27FC236}">
                <a16:creationId xmlns:a16="http://schemas.microsoft.com/office/drawing/2014/main" id="{2975B278-0073-465B-B099-12BD5B4FB0FC}"/>
              </a:ext>
            </a:extLst>
          </p:cNvPr>
          <p:cNvPicPr>
            <a:picLocks noChangeAspect="1"/>
          </p:cNvPicPr>
          <p:nvPr/>
        </p:nvPicPr>
        <p:blipFill>
          <a:blip r:embed="rId2"/>
          <a:stretch>
            <a:fillRect/>
          </a:stretch>
        </p:blipFill>
        <p:spPr>
          <a:xfrm>
            <a:off x="5508104" y="4509122"/>
            <a:ext cx="2555776" cy="1703851"/>
          </a:xfrm>
          <a:prstGeom prst="rect">
            <a:avLst/>
          </a:prstGeom>
        </p:spPr>
      </p:pic>
    </p:spTree>
    <p:extLst>
      <p:ext uri="{BB962C8B-B14F-4D97-AF65-F5344CB8AC3E}">
        <p14:creationId xmlns:p14="http://schemas.microsoft.com/office/powerpoint/2010/main" val="111582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F79CE-B8D3-47AA-883A-21184F4E35A6}"/>
              </a:ext>
            </a:extLst>
          </p:cNvPr>
          <p:cNvSpPr>
            <a:spLocks noGrp="1"/>
          </p:cNvSpPr>
          <p:nvPr>
            <p:ph type="title"/>
          </p:nvPr>
        </p:nvSpPr>
        <p:spPr/>
        <p:txBody>
          <a:bodyPr/>
          <a:lstStyle/>
          <a:p>
            <a:r>
              <a:rPr lang="pt-PT" dirty="0" err="1"/>
              <a:t>Definition</a:t>
            </a:r>
            <a:r>
              <a:rPr lang="pt-PT" dirty="0"/>
              <a:t> </a:t>
            </a:r>
            <a:r>
              <a:rPr lang="pt-PT" dirty="0" err="1"/>
              <a:t>of</a:t>
            </a:r>
            <a:r>
              <a:rPr lang="pt-PT" dirty="0"/>
              <a:t> Cryptocurrency</a:t>
            </a:r>
            <a:br>
              <a:rPr lang="pt-PT" dirty="0"/>
            </a:br>
            <a:r>
              <a:rPr lang="en-US" sz="2800" dirty="0">
                <a:solidFill>
                  <a:schemeClr val="bg2"/>
                </a:solidFill>
              </a:rPr>
              <a:t>Cryptocurrencies vs Fiat Money</a:t>
            </a:r>
            <a:r>
              <a:rPr lang="pt-PT" sz="2800" dirty="0">
                <a:solidFill>
                  <a:schemeClr val="bg2"/>
                </a:solidFill>
              </a:rPr>
              <a:t>  </a:t>
            </a:r>
            <a:br>
              <a:rPr lang="pt-PT" sz="2800" dirty="0">
                <a:solidFill>
                  <a:schemeClr val="bg2"/>
                </a:solidFill>
              </a:rPr>
            </a:br>
            <a:endParaRPr lang="pt-PT" sz="2800" dirty="0">
              <a:solidFill>
                <a:schemeClr val="bg2"/>
              </a:solidFill>
            </a:endParaRPr>
          </a:p>
        </p:txBody>
      </p:sp>
      <p:sp>
        <p:nvSpPr>
          <p:cNvPr id="3" name="Marcador de Posição de Conteúdo 2">
            <a:extLst>
              <a:ext uri="{FF2B5EF4-FFF2-40B4-BE49-F238E27FC236}">
                <a16:creationId xmlns:a16="http://schemas.microsoft.com/office/drawing/2014/main" id="{9812E709-6054-426B-B4A1-05D0272D37A8}"/>
              </a:ext>
            </a:extLst>
          </p:cNvPr>
          <p:cNvSpPr>
            <a:spLocks noGrp="1"/>
          </p:cNvSpPr>
          <p:nvPr>
            <p:ph idx="1"/>
          </p:nvPr>
        </p:nvSpPr>
        <p:spPr>
          <a:xfrm>
            <a:off x="495300" y="1417638"/>
            <a:ext cx="8153400" cy="4953000"/>
          </a:xfrm>
        </p:spPr>
        <p:txBody>
          <a:bodyPr/>
          <a:lstStyle/>
          <a:p>
            <a:pPr algn="just"/>
            <a:r>
              <a:rPr lang="en-US" sz="1600" dirty="0"/>
              <a:t>Cryptocurrency is not controlled by a centralized authority, transactions can’t be reversed, cancelled or charged back and while Fiat Money can be physical, cryptocurrency is only digital</a:t>
            </a:r>
            <a:r>
              <a:rPr lang="en-US" sz="1600"/>
              <a:t>. </a:t>
            </a:r>
            <a:r>
              <a:rPr lang="en-US" sz="1600" dirty="0"/>
              <a:t>Both rely on widespread trust of people in order to function as a means of exchange</a:t>
            </a:r>
          </a:p>
          <a:p>
            <a:pPr algn="just"/>
            <a:endParaRPr lang="en-US" sz="1600" dirty="0"/>
          </a:p>
          <a:p>
            <a:pPr algn="just"/>
            <a:r>
              <a:rPr lang="en-US" sz="1600" dirty="0"/>
              <a:t>Most Cryptocurrencies have a cap which means there is a set number of coins that will ever be in supply, making it possible to tell the amount in circulation at any given time, something impossible in Fiat Money.</a:t>
            </a:r>
          </a:p>
          <a:p>
            <a:pPr algn="l"/>
            <a:endParaRPr lang="en-US" sz="1600" dirty="0"/>
          </a:p>
          <a:p>
            <a:pPr algn="l"/>
            <a:endParaRPr lang="en-US" sz="1600" dirty="0"/>
          </a:p>
        </p:txBody>
      </p:sp>
      <p:sp>
        <p:nvSpPr>
          <p:cNvPr id="7" name="Marcador de Posição do Número do Diapositivo 3">
            <a:extLst>
              <a:ext uri="{FF2B5EF4-FFF2-40B4-BE49-F238E27FC236}">
                <a16:creationId xmlns:a16="http://schemas.microsoft.com/office/drawing/2014/main" id="{EA354911-9466-47AA-A7E4-747D896BF590}"/>
              </a:ext>
            </a:extLst>
          </p:cNvPr>
          <p:cNvSpPr>
            <a:spLocks noGrp="1"/>
          </p:cNvSpPr>
          <p:nvPr>
            <p:ph type="sldNum" sz="quarter" idx="10"/>
          </p:nvPr>
        </p:nvSpPr>
        <p:spPr bwMode="auto">
          <a:xfrm>
            <a:off x="8772527" y="6589889"/>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7AB64A-6F96-4304-958E-4D6493EEA3B1}" type="slidenum">
              <a:rPr lang="pt-PT" altLang="pt-PT" sz="1200">
                <a:solidFill>
                  <a:srgbClr val="000000"/>
                </a:solidFill>
              </a:rPr>
              <a:pPr/>
              <a:t>9</a:t>
            </a:fld>
            <a:endParaRPr lang="pt-PT" altLang="pt-PT" sz="1200" dirty="0">
              <a:solidFill>
                <a:srgbClr val="000000"/>
              </a:solidFill>
            </a:endParaRPr>
          </a:p>
        </p:txBody>
      </p:sp>
      <p:pic>
        <p:nvPicPr>
          <p:cNvPr id="2050" name="Picture 2">
            <a:extLst>
              <a:ext uri="{FF2B5EF4-FFF2-40B4-BE49-F238E27FC236}">
                <a16:creationId xmlns:a16="http://schemas.microsoft.com/office/drawing/2014/main" id="{4C15F4A3-D4F3-42C8-A45B-AAD8FB084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79" y="3501008"/>
            <a:ext cx="5337241"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52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F79CE-B8D3-47AA-883A-21184F4E35A6}"/>
              </a:ext>
            </a:extLst>
          </p:cNvPr>
          <p:cNvSpPr>
            <a:spLocks noGrp="1"/>
          </p:cNvSpPr>
          <p:nvPr>
            <p:ph type="title"/>
          </p:nvPr>
        </p:nvSpPr>
        <p:spPr/>
        <p:txBody>
          <a:bodyPr/>
          <a:lstStyle/>
          <a:p>
            <a:r>
              <a:rPr lang="pt-PT" dirty="0" err="1"/>
              <a:t>How</a:t>
            </a:r>
            <a:r>
              <a:rPr lang="pt-PT" dirty="0"/>
              <a:t> Cryptocurrency </a:t>
            </a:r>
            <a:r>
              <a:rPr lang="pt-PT" dirty="0" err="1"/>
              <a:t>Work</a:t>
            </a:r>
            <a:br>
              <a:rPr lang="pt-PT" sz="2800" dirty="0">
                <a:solidFill>
                  <a:schemeClr val="bg2"/>
                </a:solidFill>
              </a:rPr>
            </a:br>
            <a:endParaRPr lang="pt-PT" sz="2800" dirty="0">
              <a:solidFill>
                <a:schemeClr val="bg2"/>
              </a:solidFill>
            </a:endParaRPr>
          </a:p>
        </p:txBody>
      </p:sp>
      <p:sp>
        <p:nvSpPr>
          <p:cNvPr id="3" name="Marcador de Posição de Conteúdo 2">
            <a:extLst>
              <a:ext uri="{FF2B5EF4-FFF2-40B4-BE49-F238E27FC236}">
                <a16:creationId xmlns:a16="http://schemas.microsoft.com/office/drawing/2014/main" id="{9812E709-6054-426B-B4A1-05D0272D37A8}"/>
              </a:ext>
            </a:extLst>
          </p:cNvPr>
          <p:cNvSpPr>
            <a:spLocks noGrp="1"/>
          </p:cNvSpPr>
          <p:nvPr>
            <p:ph idx="1"/>
          </p:nvPr>
        </p:nvSpPr>
        <p:spPr>
          <a:xfrm>
            <a:off x="495300" y="1417638"/>
            <a:ext cx="8153400" cy="4953000"/>
          </a:xfrm>
        </p:spPr>
        <p:txBody>
          <a:bodyPr/>
          <a:lstStyle/>
          <a:p>
            <a:pPr algn="l"/>
            <a:r>
              <a:rPr lang="en-US" sz="1600" dirty="0"/>
              <a:t>Cryptocurrencies work using a technology called Blockchain. Blockchain is a decentralized technology spread across many computers that manages and records transactions in a way that makes it difficult or impossible to change, hack, or cheat the system, a characteristic that constitutes much of the appeal for this technology.</a:t>
            </a:r>
          </a:p>
        </p:txBody>
      </p:sp>
      <p:sp>
        <p:nvSpPr>
          <p:cNvPr id="7" name="Marcador de Posição do Número do Diapositivo 3">
            <a:extLst>
              <a:ext uri="{FF2B5EF4-FFF2-40B4-BE49-F238E27FC236}">
                <a16:creationId xmlns:a16="http://schemas.microsoft.com/office/drawing/2014/main" id="{EA354911-9466-47AA-A7E4-747D896BF590}"/>
              </a:ext>
            </a:extLst>
          </p:cNvPr>
          <p:cNvSpPr>
            <a:spLocks noGrp="1"/>
          </p:cNvSpPr>
          <p:nvPr>
            <p:ph type="sldNum" sz="quarter" idx="10"/>
          </p:nvPr>
        </p:nvSpPr>
        <p:spPr bwMode="auto">
          <a:xfrm>
            <a:off x="8772527" y="6589889"/>
            <a:ext cx="371475" cy="26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7AB64A-6F96-4304-958E-4D6493EEA3B1}" type="slidenum">
              <a:rPr lang="pt-PT" altLang="pt-PT" sz="1200">
                <a:solidFill>
                  <a:srgbClr val="000000"/>
                </a:solidFill>
              </a:rPr>
              <a:pPr/>
              <a:t>10</a:t>
            </a:fld>
            <a:endParaRPr lang="pt-PT" altLang="pt-PT" sz="1200" dirty="0">
              <a:solidFill>
                <a:srgbClr val="000000"/>
              </a:solidFill>
            </a:endParaRPr>
          </a:p>
        </p:txBody>
      </p:sp>
      <p:pic>
        <p:nvPicPr>
          <p:cNvPr id="5122" name="Picture 2">
            <a:extLst>
              <a:ext uri="{FF2B5EF4-FFF2-40B4-BE49-F238E27FC236}">
                <a16:creationId xmlns:a16="http://schemas.microsoft.com/office/drawing/2014/main" id="{88996137-4999-4346-84E7-630EC2DC3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552" y="2820565"/>
            <a:ext cx="5178896" cy="3521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85660"/>
      </p:ext>
    </p:extLst>
  </p:cSld>
  <p:clrMapOvr>
    <a:masterClrMapping/>
  </p:clrMapOvr>
</p:sld>
</file>

<file path=ppt/theme/theme1.xml><?xml version="1.0" encoding="utf-8"?>
<a:theme xmlns:a="http://schemas.openxmlformats.org/drawingml/2006/main" name="bilk_evora_1">
  <a:themeElements>
    <a:clrScheme name="">
      <a:dk1>
        <a:srgbClr val="3399FF"/>
      </a:dk1>
      <a:lt1>
        <a:srgbClr val="FFFFFF"/>
      </a:lt1>
      <a:dk2>
        <a:srgbClr val="000099"/>
      </a:dk2>
      <a:lt2>
        <a:srgbClr val="808080"/>
      </a:lt2>
      <a:accent1>
        <a:srgbClr val="C0C0C0"/>
      </a:accent1>
      <a:accent2>
        <a:srgbClr val="0066FF"/>
      </a:accent2>
      <a:accent3>
        <a:srgbClr val="FFFFFF"/>
      </a:accent3>
      <a:accent4>
        <a:srgbClr val="2A82DA"/>
      </a:accent4>
      <a:accent5>
        <a:srgbClr val="DCDCDC"/>
      </a:accent5>
      <a:accent6>
        <a:srgbClr val="005CE7"/>
      </a:accent6>
      <a:hlink>
        <a:srgbClr val="FF0000"/>
      </a:hlink>
      <a:folHlink>
        <a:srgbClr val="009900"/>
      </a:folHlink>
    </a:clrScheme>
    <a:fontScheme name="bilk_evora_1">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3300">
                <a:gamma/>
                <a:shade val="69804"/>
                <a:invGamma/>
              </a:srgbClr>
            </a:gs>
            <a:gs pos="50000">
              <a:srgbClr val="FF3300"/>
            </a:gs>
            <a:gs pos="100000">
              <a:srgbClr val="FF3300">
                <a:gamma/>
                <a:shade val="69804"/>
                <a:invGamma/>
              </a:srgbClr>
            </a:gs>
          </a:gsLst>
          <a:lin ang="5400000" scaled="1"/>
        </a:gradFill>
        <a:ln w="19050" cap="flat" cmpd="sng" algn="ctr">
          <a:solidFill>
            <a:schemeClr val="tx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PT"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gradFill rotWithShape="0">
          <a:gsLst>
            <a:gs pos="0">
              <a:srgbClr val="FF3300">
                <a:gamma/>
                <a:shade val="69804"/>
                <a:invGamma/>
              </a:srgbClr>
            </a:gs>
            <a:gs pos="50000">
              <a:srgbClr val="FF3300"/>
            </a:gs>
            <a:gs pos="100000">
              <a:srgbClr val="FF3300">
                <a:gamma/>
                <a:shade val="69804"/>
                <a:invGamma/>
              </a:srgbClr>
            </a:gs>
          </a:gsLst>
          <a:lin ang="5400000" scaled="1"/>
        </a:gradFill>
        <a:ln w="19050" cap="flat" cmpd="sng" algn="ctr">
          <a:solidFill>
            <a:schemeClr val="tx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PT"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ilk_evora_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ilk_evora_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ilk_evora_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ilk_evora_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ilk_evora_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ilk_evora_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ilk_evora_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C:\Os meus documentos\D.C.A\AULAS 1998_99\N.T.C\Telemática\Slides\slides volume 1.ppt</Template>
  <TotalTime>6480</TotalTime>
  <Words>1445</Words>
  <Application>Microsoft Office PowerPoint</Application>
  <PresentationFormat>On-screen Show (4:3)</PresentationFormat>
  <Paragraphs>139</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bilk_evora_1</vt:lpstr>
      <vt:lpstr>Bitcoin: An Overview     Eduardo Santos - 93107 Hugo Ferreira -  93093 João Soares - 93078 Pedro Bastos - 93150           Work done under the framework of discipline APSEI of the course Engenharia Informática Department of Electronics, Telecommunications and Informatics University of Aveiro   Supervision: Manuel de Oliveira Duarte   Date 25/05/2021  </vt:lpstr>
      <vt:lpstr>Objectives</vt:lpstr>
      <vt:lpstr>Definition of Cryptocurrency</vt:lpstr>
      <vt:lpstr>Definition of Cryptocurrency Commodity Money</vt:lpstr>
      <vt:lpstr>Definition of Cryptocurrency Representative Money</vt:lpstr>
      <vt:lpstr>Definition of Cryptocurrency Fiat Money</vt:lpstr>
      <vt:lpstr>Definition of Cryptocurrency What is Cryptocurrency </vt:lpstr>
      <vt:lpstr>Definition of Cryptocurrency Cryptocurrencies vs Fiat Money   </vt:lpstr>
      <vt:lpstr>How Cryptocurrency Work </vt:lpstr>
      <vt:lpstr>How Cryptocurrency Work </vt:lpstr>
      <vt:lpstr>Blockchain What is the blockchain and how does it work</vt:lpstr>
      <vt:lpstr>Bitcoin </vt:lpstr>
      <vt:lpstr>Seven pillars of Bitcoin</vt:lpstr>
      <vt:lpstr>Bitcoin Protocol</vt:lpstr>
      <vt:lpstr>ECDSA</vt:lpstr>
      <vt:lpstr>Point addition and doubling</vt:lpstr>
      <vt:lpstr>Private-Public key pair generation</vt:lpstr>
      <vt:lpstr>Socio-Economic Effects of Bitcoin Price increases and lack of hardware stock related to “Mining”  </vt:lpstr>
      <vt:lpstr>Socio-Economic Effects of Bitcoin Price increases and lack of hardware stock related to “Mining”  </vt:lpstr>
      <vt:lpstr>Socio-Economic Effects of Bitcoin Monetary system  </vt:lpstr>
      <vt:lpstr>Socio-Economic Effects of Bitcoin Energy expenditure  </vt:lpstr>
      <vt:lpstr>Socio-Economic Effects of Bitcoin Energy expenditure  </vt:lpstr>
      <vt:lpstr>Socio-Economic Effects of Bitcoin Political implications  </vt:lpstr>
      <vt:lpstr>Conclusion</vt:lpstr>
    </vt:vector>
  </TitlesOfParts>
  <Company>Universidade de Aveiro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Telemática nas Organizações e na Sociedade</dc:title>
  <dc:creator>A.Manuel de Oliveira Duarte</dc:creator>
  <cp:lastModifiedBy>João Soares</cp:lastModifiedBy>
  <cp:revision>499</cp:revision>
  <cp:lastPrinted>2001-02-16T09:37:59Z</cp:lastPrinted>
  <dcterms:created xsi:type="dcterms:W3CDTF">2000-01-22T13:41:12Z</dcterms:created>
  <dcterms:modified xsi:type="dcterms:W3CDTF">2021-05-22T20:42:52Z</dcterms:modified>
</cp:coreProperties>
</file>